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9"/>
  </p:notesMasterIdLst>
  <p:handoutMasterIdLst>
    <p:handoutMasterId r:id="rId120"/>
  </p:handout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71" r:id="rId10"/>
    <p:sldId id="272" r:id="rId11"/>
    <p:sldId id="265" r:id="rId12"/>
    <p:sldId id="266" r:id="rId13"/>
    <p:sldId id="273" r:id="rId14"/>
    <p:sldId id="274" r:id="rId15"/>
    <p:sldId id="275" r:id="rId16"/>
    <p:sldId id="276" r:id="rId17"/>
    <p:sldId id="277" r:id="rId18"/>
    <p:sldId id="278" r:id="rId19"/>
    <p:sldId id="279" r:id="rId20"/>
    <p:sldId id="358" r:id="rId21"/>
    <p:sldId id="359" r:id="rId22"/>
    <p:sldId id="280" r:id="rId23"/>
    <p:sldId id="281" r:id="rId24"/>
    <p:sldId id="282" r:id="rId25"/>
    <p:sldId id="283" r:id="rId26"/>
    <p:sldId id="284" r:id="rId27"/>
    <p:sldId id="285" r:id="rId28"/>
    <p:sldId id="286" r:id="rId29"/>
    <p:sldId id="360" r:id="rId30"/>
    <p:sldId id="361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362" r:id="rId42"/>
    <p:sldId id="363" r:id="rId43"/>
    <p:sldId id="297" r:id="rId44"/>
    <p:sldId id="298" r:id="rId45"/>
    <p:sldId id="299" r:id="rId46"/>
    <p:sldId id="300" r:id="rId47"/>
    <p:sldId id="301" r:id="rId48"/>
    <p:sldId id="302" r:id="rId49"/>
    <p:sldId id="364" r:id="rId50"/>
    <p:sldId id="365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66" r:id="rId65"/>
    <p:sldId id="367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68" r:id="rId84"/>
    <p:sldId id="369" r:id="rId85"/>
    <p:sldId id="333" r:id="rId86"/>
    <p:sldId id="334" r:id="rId87"/>
    <p:sldId id="335" r:id="rId88"/>
    <p:sldId id="370" r:id="rId89"/>
    <p:sldId id="371" r:id="rId90"/>
    <p:sldId id="336" r:id="rId91"/>
    <p:sldId id="337" r:id="rId92"/>
    <p:sldId id="338" r:id="rId93"/>
    <p:sldId id="339" r:id="rId94"/>
    <p:sldId id="340" r:id="rId95"/>
    <p:sldId id="372" r:id="rId96"/>
    <p:sldId id="373" r:id="rId97"/>
    <p:sldId id="341" r:id="rId98"/>
    <p:sldId id="342" r:id="rId99"/>
    <p:sldId id="343" r:id="rId100"/>
    <p:sldId id="344" r:id="rId101"/>
    <p:sldId id="345" r:id="rId102"/>
    <p:sldId id="346" r:id="rId103"/>
    <p:sldId id="374" r:id="rId104"/>
    <p:sldId id="375" r:id="rId105"/>
    <p:sldId id="347" r:id="rId106"/>
    <p:sldId id="348" r:id="rId107"/>
    <p:sldId id="349" r:id="rId108"/>
    <p:sldId id="350" r:id="rId109"/>
    <p:sldId id="351" r:id="rId110"/>
    <p:sldId id="352" r:id="rId111"/>
    <p:sldId id="353" r:id="rId112"/>
    <p:sldId id="354" r:id="rId113"/>
    <p:sldId id="355" r:id="rId114"/>
    <p:sldId id="356" r:id="rId115"/>
    <p:sldId id="357" r:id="rId116"/>
    <p:sldId id="376" r:id="rId117"/>
    <p:sldId id="377" r:id="rId118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00CC"/>
    <a:srgbClr val="0000CC"/>
    <a:srgbClr val="CC0099"/>
    <a:srgbClr val="008000"/>
    <a:srgbClr val="006600"/>
    <a:srgbClr val="FFFF00"/>
    <a:srgbClr val="00CC00"/>
    <a:srgbClr val="003300"/>
    <a:srgbClr val="FFFF66"/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84369" autoAdjust="0"/>
  </p:normalViewPr>
  <p:slideViewPr>
    <p:cSldViewPr>
      <p:cViewPr varScale="1">
        <p:scale>
          <a:sx n="84" d="100"/>
          <a:sy n="84" d="100"/>
        </p:scale>
        <p:origin x="298" y="7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56" d="100"/>
          <a:sy n="56" d="100"/>
        </p:scale>
        <p:origin x="-2886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theme" Target="theme/theme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tableStyles" Target="tableStyle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notesMaster" Target="notesMasters/notesMaster1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presProps" Target="presProp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2E5E8B-08FF-469A-9F28-B45358286531}" type="datetimeFigureOut">
              <a:rPr lang="zh-CN" altLang="en-US" smtClean="0"/>
              <a:pPr/>
              <a:t>2020/11/9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Header Placeholder 6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3D98A8-1122-44FD-9FE9-90A4F1C88AE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95642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1C7979-2AF9-4986-8EEB-BA76D5F78672}" type="datetimeFigureOut">
              <a:rPr lang="zh-CN" altLang="en-US" smtClean="0"/>
              <a:pPr/>
              <a:t>2020/11/9</a:t>
            </a:fld>
            <a:endParaRPr lang="zh-CN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9A1931-8A8A-4020-98D1-A9F66313D7C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38756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9A1931-8A8A-4020-98D1-A9F66313D7CF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63774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5576" y="2348880"/>
            <a:ext cx="7772400" cy="1584177"/>
          </a:xfrm>
        </p:spPr>
        <p:txBody>
          <a:bodyPr>
            <a:noAutofit/>
          </a:bodyPr>
          <a:lstStyle>
            <a:lvl1pPr>
              <a:defRPr sz="4800" b="1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</a:lstStyle>
          <a:p>
            <a:r>
              <a:rPr lang="en-US" altLang="zh-CN" dirty="0" smtClean="0"/>
              <a:t>Click to edit Master title style</a:t>
            </a:r>
            <a:endParaRPr lang="zh-CN" alt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03648" y="4221088"/>
            <a:ext cx="6400800" cy="1152128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  <a:latin typeface="+mn-ea"/>
                <a:ea typeface="+mn-e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 smtClean="0"/>
              <a:t>Click to edit Master subtitle style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51520" y="6381328"/>
            <a:ext cx="2133600" cy="365125"/>
          </a:xfrm>
        </p:spPr>
        <p:txBody>
          <a:bodyPr/>
          <a:lstStyle/>
          <a:p>
            <a:fld id="{65B32B7B-7177-4EEE-B276-F4E923D35417}" type="datetime1">
              <a:rPr lang="zh-CN" altLang="en-US" smtClean="0"/>
              <a:pPr/>
              <a:t>2020/11/9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04248" y="6381328"/>
            <a:ext cx="2133600" cy="365125"/>
          </a:xfrm>
        </p:spPr>
        <p:txBody>
          <a:bodyPr/>
          <a:lstStyle/>
          <a:p>
            <a:fld id="{9880C485-3EAF-4318-915D-9216C2569B1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61" y="81484"/>
            <a:ext cx="3125688" cy="64116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856" y="48668"/>
            <a:ext cx="5868144" cy="1155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5414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FD341C-0445-4DA3-A0D0-A5ECCAB6362B}" type="datetime1">
              <a:rPr lang="zh-CN" altLang="en-US" smtClean="0"/>
              <a:pPr/>
              <a:t>2020/11/9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0C485-3EAF-4318-915D-9216C2569B1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70424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F41C1-CD86-4945-B298-A39AAD2F83B8}" type="datetime1">
              <a:rPr lang="zh-CN" altLang="en-US" smtClean="0"/>
              <a:pPr/>
              <a:t>2020/11/9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0C485-3EAF-4318-915D-9216C2569B1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52584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8740" y="70520"/>
            <a:ext cx="7775748" cy="1054224"/>
          </a:xfrm>
        </p:spPr>
        <p:txBody>
          <a:bodyPr>
            <a:noAutofit/>
          </a:bodyPr>
          <a:lstStyle>
            <a:lvl1pPr>
              <a:defRPr sz="4000" b="1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</a:lstStyle>
          <a:p>
            <a:r>
              <a:rPr lang="en-US" altLang="zh-CN" dirty="0" smtClean="0"/>
              <a:t>Click to edit Master title style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340768"/>
            <a:ext cx="8229600" cy="4608512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>
              <a:defRPr sz="24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2pPr>
            <a:lvl3pPr>
              <a:defRPr sz="24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3pPr>
            <a:lvl4pPr>
              <a:defRPr sz="24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4pPr>
            <a:lvl5pPr>
              <a:defRPr sz="24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5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C87BA-7BB4-4FBB-8EE6-A30C0FB65631}" type="datetime1">
              <a:rPr lang="zh-CN" altLang="en-US" smtClean="0"/>
              <a:pPr/>
              <a:t>2020/11/9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0C485-3EAF-4318-915D-9216C2569B1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2" y="2828"/>
            <a:ext cx="961008" cy="961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1423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26A81-0DF8-4626-9FF8-A799D47EC597}" type="datetime1">
              <a:rPr lang="zh-CN" altLang="en-US" smtClean="0"/>
              <a:pPr/>
              <a:t>2020/11/9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0C485-3EAF-4318-915D-9216C2569B1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872" y="0"/>
            <a:ext cx="3213720" cy="641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3191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836712"/>
            <a:ext cx="8229600" cy="940966"/>
          </a:xfrm>
        </p:spPr>
        <p:txBody>
          <a:bodyPr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060848"/>
            <a:ext cx="4038600" cy="406531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2060848"/>
            <a:ext cx="4038600" cy="406531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FF7A2-A1AE-4FB4-AF9C-C7C2949EC399}" type="datetime1">
              <a:rPr lang="zh-CN" altLang="en-US" smtClean="0"/>
              <a:pPr/>
              <a:t>2020/11/9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0C485-3EAF-4318-915D-9216C2569B1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872" y="0"/>
            <a:ext cx="3213720" cy="641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9375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764704"/>
            <a:ext cx="8229600" cy="1008112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544" y="2348880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996952"/>
            <a:ext cx="4040188" cy="31292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 dirty="0" smtClean="0"/>
              <a:t>Click to edit Master text styles</a:t>
            </a:r>
          </a:p>
          <a:p>
            <a:pPr lvl="1"/>
            <a:r>
              <a:rPr lang="en-US" altLang="zh-CN" dirty="0" smtClean="0"/>
              <a:t>Second level</a:t>
            </a:r>
          </a:p>
          <a:p>
            <a:pPr lvl="2"/>
            <a:r>
              <a:rPr lang="en-US" altLang="zh-CN" dirty="0" smtClean="0"/>
              <a:t>Third level</a:t>
            </a:r>
          </a:p>
          <a:p>
            <a:pPr lvl="3"/>
            <a:r>
              <a:rPr lang="en-US" altLang="zh-CN" dirty="0" smtClean="0"/>
              <a:t>Fourth level</a:t>
            </a:r>
          </a:p>
          <a:p>
            <a:pPr lvl="4"/>
            <a:r>
              <a:rPr lang="en-US" altLang="zh-CN" dirty="0" smtClean="0"/>
              <a:t>Fifth level</a:t>
            </a:r>
            <a:endParaRPr lang="zh-CN" alt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46336-9404-4325-8F99-F0396299EE27}" type="datetime1">
              <a:rPr lang="zh-CN" altLang="en-US" smtClean="0"/>
              <a:pPr/>
              <a:t>2020/11/9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0C485-3EAF-4318-915D-9216C2569B1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872" y="0"/>
            <a:ext cx="3213720" cy="641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8874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A5EA8-E5B2-402E-9C02-9374C6759D19}" type="datetime1">
              <a:rPr lang="zh-CN" altLang="en-US" smtClean="0"/>
              <a:pPr/>
              <a:t>2020/11/9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0C485-3EAF-4318-915D-9216C2569B1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61769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801B7-5F4C-40E9-B21A-27ECDE4A3598}" type="datetime1">
              <a:rPr lang="zh-CN" altLang="en-US" smtClean="0"/>
              <a:pPr/>
              <a:t>2020/11/9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0C485-3EAF-4318-915D-9216C2569B1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1434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B56DDF-DD45-46F5-A40F-8F7C4CDAB46F}" type="datetime1">
              <a:rPr lang="zh-CN" altLang="en-US" smtClean="0"/>
              <a:pPr/>
              <a:t>2020/11/9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0C485-3EAF-4318-915D-9216C2569B1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9746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0FFD6-45D1-45E2-AAEA-2730BA670BE0}" type="datetime1">
              <a:rPr lang="zh-CN" altLang="en-US" smtClean="0"/>
              <a:pPr/>
              <a:t>2020/11/9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0C485-3EAF-4318-915D-9216C2569B1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53931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86C3F0-B6AE-44FF-8555-6B61A8136595}" type="datetime1">
              <a:rPr lang="zh-CN" altLang="en-US" smtClean="0"/>
              <a:pPr/>
              <a:t>2020/11/9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80C485-3EAF-4318-915D-9216C2569B1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04182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image" Target="../media/image110.png"/><Relationship Id="rId7" Type="http://schemas.openxmlformats.org/officeDocument/2006/relationships/image" Target="../media/image114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111.png"/><Relationship Id="rId9" Type="http://schemas.openxmlformats.org/officeDocument/2006/relationships/image" Target="../media/image116.png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4.png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9.png"/><Relationship Id="rId5" Type="http://schemas.openxmlformats.org/officeDocument/2006/relationships/image" Target="../media/image138.png"/><Relationship Id="rId4" Type="http://schemas.openxmlformats.org/officeDocument/2006/relationships/image" Target="../media/image137.png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12" Type="http://schemas.openxmlformats.org/officeDocument/2006/relationships/image" Target="../media/image39.png"/><Relationship Id="rId17" Type="http://schemas.openxmlformats.org/officeDocument/2006/relationships/image" Target="../media/image44.png"/><Relationship Id="rId2" Type="http://schemas.openxmlformats.org/officeDocument/2006/relationships/image" Target="../media/image29.png"/><Relationship Id="rId16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5" Type="http://schemas.openxmlformats.org/officeDocument/2006/relationships/image" Target="../media/image4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Relationship Id="rId14" Type="http://schemas.openxmlformats.org/officeDocument/2006/relationships/image" Target="../media/image41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0.png"/><Relationship Id="rId7" Type="http://schemas.openxmlformats.org/officeDocument/2006/relationships/image" Target="../media/image107.png"/><Relationship Id="rId2" Type="http://schemas.openxmlformats.org/officeDocument/2006/relationships/image" Target="../media/image10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png"/><Relationship Id="rId5" Type="http://schemas.openxmlformats.org/officeDocument/2006/relationships/image" Target="../media/image1050.png"/><Relationship Id="rId4" Type="http://schemas.openxmlformats.org/officeDocument/2006/relationships/image" Target="../media/image1040.png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752600"/>
            <a:ext cx="7772400" cy="1219200"/>
          </a:xfrm>
        </p:spPr>
        <p:txBody>
          <a:bodyPr/>
          <a:lstStyle/>
          <a:p>
            <a:pPr algn="ctr"/>
            <a:r>
              <a:rPr lang="zh-CN" altLang="en-US" b="1" dirty="0" smtClean="0">
                <a:latin typeface="Times New Roman" pitchFamily="18" charset="0"/>
                <a:cs typeface="Times New Roman" pitchFamily="18" charset="0"/>
              </a:rPr>
              <a:t>第三章 集合与关系</a:t>
            </a:r>
            <a:endParaRPr lang="zh-CN" altLang="en-US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62000" y="3505200"/>
            <a:ext cx="7696200" cy="2057400"/>
          </a:xfrm>
        </p:spPr>
        <p:txBody>
          <a:bodyPr>
            <a:normAutofit/>
          </a:bodyPr>
          <a:lstStyle/>
          <a:p>
            <a:r>
              <a:rPr lang="zh-CN" altLang="en-US" b="1" dirty="0">
                <a:latin typeface="Times New Roman" pitchFamily="18" charset="0"/>
                <a:cs typeface="Times New Roman" pitchFamily="18" charset="0"/>
              </a:rPr>
              <a:t>宋  燕</a:t>
            </a:r>
            <a:endParaRPr lang="en-US" altLang="zh-CN" b="1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altLang="zh-CN" b="1" dirty="0" err="1">
                <a:latin typeface="Times New Roman" pitchFamily="18" charset="0"/>
                <a:cs typeface="Times New Roman" pitchFamily="18" charset="0"/>
              </a:rPr>
              <a:t>sonya_usst@126.com</a:t>
            </a:r>
            <a:endParaRPr lang="en-US" altLang="zh-CN" b="1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altLang="zh-CN" b="1" dirty="0">
                <a:latin typeface="Times New Roman" pitchFamily="18" charset="0"/>
                <a:cs typeface="Times New Roman" pitchFamily="18" charset="0"/>
              </a:rPr>
              <a:t>Tel: 15901932526</a:t>
            </a:r>
            <a:endParaRPr lang="zh-CN" altLang="en-US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627D6-AFC2-487A-BD25-D48625ADD72C}" type="datetime1">
              <a:rPr lang="zh-CN" altLang="en-US" smtClean="0"/>
              <a:pPr/>
              <a:t>2020/11/9</a:t>
            </a:fld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0C485-3EAF-4318-915D-9216C2569B1B}" type="slidenum">
              <a:rPr lang="zh-CN" altLang="en-US" smtClean="0"/>
              <a:pPr/>
              <a:t>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19788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Text Box 2"/>
          <p:cNvSpPr txBox="1">
            <a:spLocks noChangeArrowheads="1"/>
          </p:cNvSpPr>
          <p:nvPr/>
        </p:nvSpPr>
        <p:spPr bwMode="auto">
          <a:xfrm>
            <a:off x="1325563" y="1544638"/>
            <a:ext cx="7026275" cy="3970318"/>
          </a:xfrm>
          <a:prstGeom prst="rect">
            <a:avLst/>
          </a:prstGeom>
          <a:noFill/>
          <a:ln w="28575" algn="ctr">
            <a:solidFill>
              <a:schemeClr val="hlink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SzPct val="85000"/>
              <a:defRPr/>
            </a:pPr>
            <a:r>
              <a:rPr kumimoji="1" lang="en-US" altLang="zh-CN" sz="2400" b="1" dirty="0" smtClean="0">
                <a:solidFill>
                  <a:srgbClr val="003300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	</a:t>
            </a:r>
            <a:r>
              <a:rPr kumimoji="1" lang="zh-CN" altLang="en-US" sz="3600" b="1" dirty="0" smtClean="0">
                <a:solidFill>
                  <a:srgbClr val="003300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作业：</a:t>
            </a:r>
            <a:endParaRPr kumimoji="1" lang="en-US" altLang="zh-CN" sz="3600" b="1" dirty="0" smtClean="0">
              <a:solidFill>
                <a:srgbClr val="003300"/>
              </a:solidFill>
              <a:latin typeface="Times New Roman" panose="02020603050405020304" pitchFamily="18" charset="0"/>
              <a:ea typeface="华文细黑" panose="02010600040101010101" pitchFamily="2" charset="-122"/>
            </a:endParaRPr>
          </a:p>
          <a:p>
            <a:pPr>
              <a:spcBef>
                <a:spcPct val="50000"/>
              </a:spcBef>
              <a:buSzPct val="85000"/>
              <a:defRPr/>
            </a:pPr>
            <a:r>
              <a:rPr kumimoji="1" lang="en-US" altLang="zh-CN" sz="3600" b="1" dirty="0" err="1" smtClean="0">
                <a:solidFill>
                  <a:srgbClr val="003300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P86</a:t>
            </a:r>
            <a:r>
              <a:rPr kumimoji="1" lang="en-US" altLang="zh-CN" sz="3600" b="1" dirty="0" smtClean="0">
                <a:solidFill>
                  <a:srgbClr val="003300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-87</a:t>
            </a:r>
            <a:r>
              <a:rPr kumimoji="1" lang="en-US" altLang="zh-CN" sz="3600" b="1" dirty="0" smtClean="0">
                <a:solidFill>
                  <a:srgbClr val="00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细黑" panose="02010600040101010101" pitchFamily="2" charset="-122"/>
              </a:rPr>
              <a:t>:  3-1</a:t>
            </a:r>
            <a:r>
              <a:rPr kumimoji="1" lang="zh-CN" altLang="en-US" sz="3600" b="1" dirty="0" smtClean="0">
                <a:solidFill>
                  <a:srgbClr val="00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细黑" panose="02010600040101010101" pitchFamily="2" charset="-122"/>
              </a:rPr>
              <a:t>习题</a:t>
            </a:r>
            <a:endParaRPr kumimoji="1" lang="en-US" altLang="zh-CN" sz="3600" b="1" dirty="0" smtClean="0">
              <a:solidFill>
                <a:srgbClr val="0033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华文细黑" panose="02010600040101010101" pitchFamily="2" charset="-122"/>
            </a:endParaRPr>
          </a:p>
          <a:p>
            <a:pPr>
              <a:spcBef>
                <a:spcPct val="50000"/>
              </a:spcBef>
              <a:buSzPct val="85000"/>
              <a:defRPr/>
            </a:pPr>
            <a:r>
              <a:rPr kumimoji="1" lang="en-US" altLang="zh-CN" sz="3600" b="1" dirty="0" smtClean="0">
                <a:solidFill>
                  <a:srgbClr val="00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细黑" panose="02010600040101010101" pitchFamily="2" charset="-122"/>
              </a:rPr>
              <a:t>(4)</a:t>
            </a:r>
            <a:r>
              <a:rPr kumimoji="1" lang="en-US" altLang="zh-CN" sz="3600" b="1" dirty="0" err="1" smtClean="0">
                <a:solidFill>
                  <a:srgbClr val="00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细黑" panose="02010600040101010101" pitchFamily="2" charset="-122"/>
              </a:rPr>
              <a:t>a,c,e</a:t>
            </a:r>
            <a:endParaRPr kumimoji="1" lang="en-US" altLang="zh-CN" sz="3600" b="1" dirty="0" smtClean="0">
              <a:solidFill>
                <a:srgbClr val="0033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华文细黑" panose="02010600040101010101" pitchFamily="2" charset="-122"/>
            </a:endParaRPr>
          </a:p>
          <a:p>
            <a:pPr>
              <a:spcBef>
                <a:spcPct val="50000"/>
              </a:spcBef>
              <a:buSzPct val="85000"/>
              <a:defRPr/>
            </a:pPr>
            <a:r>
              <a:rPr kumimoji="1" lang="en-US" altLang="zh-CN" sz="3600" b="1" dirty="0" smtClean="0">
                <a:solidFill>
                  <a:srgbClr val="00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细黑" panose="02010600040101010101" pitchFamily="2" charset="-122"/>
              </a:rPr>
              <a:t>(6)</a:t>
            </a:r>
            <a:r>
              <a:rPr kumimoji="1" lang="en-US" altLang="zh-CN" sz="3600" b="1" dirty="0" err="1" smtClean="0">
                <a:solidFill>
                  <a:srgbClr val="00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细黑" panose="02010600040101010101" pitchFamily="2" charset="-122"/>
              </a:rPr>
              <a:t>a,c,e</a:t>
            </a:r>
            <a:endParaRPr kumimoji="1" lang="en-US" altLang="zh-CN" sz="3600" b="1" dirty="0" smtClean="0">
              <a:solidFill>
                <a:srgbClr val="0033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华文细黑" panose="02010600040101010101" pitchFamily="2" charset="-122"/>
            </a:endParaRPr>
          </a:p>
          <a:p>
            <a:pPr>
              <a:spcBef>
                <a:spcPct val="50000"/>
              </a:spcBef>
              <a:buSzPct val="85000"/>
              <a:defRPr/>
            </a:pPr>
            <a:r>
              <a:rPr kumimoji="1" lang="en-US" altLang="zh-CN" sz="3600" b="1" dirty="0" smtClean="0">
                <a:solidFill>
                  <a:srgbClr val="00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细黑" panose="02010600040101010101" pitchFamily="2" charset="-122"/>
              </a:rPr>
              <a:t>(9)</a:t>
            </a:r>
            <a:r>
              <a:rPr kumimoji="1" lang="en-US" altLang="zh-CN" sz="3600" b="1" dirty="0" err="1" smtClean="0">
                <a:solidFill>
                  <a:srgbClr val="00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细黑" panose="02010600040101010101" pitchFamily="2" charset="-122"/>
              </a:rPr>
              <a:t>a,b</a:t>
            </a:r>
            <a:endParaRPr kumimoji="1" lang="zh-CN" altLang="en-US" sz="3600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华文细黑" panose="02010600040101010101" pitchFamily="2" charset="-122"/>
            </a:endParaRPr>
          </a:p>
        </p:txBody>
      </p:sp>
      <p:pic>
        <p:nvPicPr>
          <p:cNvPr id="61443" name="Picture 3" descr="52design_com_kr_05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908050"/>
            <a:ext cx="12192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44" name="灯片编号占位符 1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0F14F8AE-9276-4131-A536-34B1A9980463}" type="slidenum">
              <a:rPr lang="en-US" altLang="zh-CN" smtClean="0">
                <a:solidFill>
                  <a:srgbClr val="045C75"/>
                </a:solidFill>
              </a:rPr>
              <a:pPr/>
              <a:t>10</a:t>
            </a:fld>
            <a:endParaRPr lang="en-US" altLang="zh-CN" smtClean="0">
              <a:solidFill>
                <a:srgbClr val="045C7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2847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3-11 </a:t>
            </a:r>
            <a:r>
              <a:rPr lang="zh-CN" altLang="en-US" dirty="0"/>
              <a:t>相容关系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323528" y="1340768"/>
                <a:ext cx="8640960" cy="4608512"/>
              </a:xfrm>
            </p:spPr>
            <p:txBody>
              <a:bodyPr/>
              <a:lstStyle/>
              <a:p>
                <a:r>
                  <a:rPr lang="zh-CN" altLang="en-US" b="1" dirty="0" smtClean="0">
                    <a:solidFill>
                      <a:srgbClr val="0000CC"/>
                    </a:solidFill>
                  </a:rPr>
                  <a:t>例题</a:t>
                </a:r>
                <a:r>
                  <a:rPr lang="en-US" altLang="zh-CN" b="1" dirty="0" smtClean="0">
                    <a:solidFill>
                      <a:srgbClr val="0000CC"/>
                    </a:solidFill>
                  </a:rPr>
                  <a:t>1</a:t>
                </a:r>
                <a:r>
                  <a:rPr lang="en-US" altLang="zh-CN" b="1" dirty="0" smtClean="0"/>
                  <a:t> </a:t>
                </a:r>
                <a:r>
                  <a:rPr lang="zh-CN" altLang="en-US" b="1" dirty="0" smtClean="0"/>
                  <a:t>设给定相容关系图如图</a:t>
                </a:r>
                <a:r>
                  <a:rPr lang="en-US" altLang="zh-CN" b="1" dirty="0" smtClean="0"/>
                  <a:t>3-11.3</a:t>
                </a:r>
                <a:r>
                  <a:rPr lang="zh-CN" altLang="en-US" b="1" dirty="0" smtClean="0"/>
                  <a:t>，写出最大相容类。</a:t>
                </a:r>
                <a:endParaRPr lang="en-US" altLang="zh-CN" b="1" dirty="0" smtClean="0"/>
              </a:p>
              <a:p>
                <a:r>
                  <a:rPr lang="zh-CN" altLang="en-US" b="1" dirty="0" smtClean="0"/>
                  <a:t>解</a:t>
                </a:r>
                <a:r>
                  <a:rPr lang="en-US" altLang="zh-CN" b="1" dirty="0" smtClean="0"/>
                  <a:t>. </a:t>
                </a:r>
                <a:r>
                  <a:rPr lang="zh-CN" altLang="en-US" b="1" dirty="0" smtClean="0"/>
                  <a:t>最大相容类为：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𝟒</m:t>
                            </m:r>
                          </m:sub>
                        </m:s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𝟔</m:t>
                            </m:r>
                          </m:sub>
                        </m:sSub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begChr m:val="{"/>
                        <m:endChr m:val="}"/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𝟒</m:t>
                            </m:r>
                          </m:sub>
                        </m:s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𝟔</m:t>
                            </m:r>
                          </m:sub>
                        </m:sSub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begChr m:val="{"/>
                        <m:endChr m:val="}"/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𝟒</m:t>
                            </m:r>
                          </m:sub>
                        </m:s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𝟓</m:t>
                            </m:r>
                          </m:sub>
                        </m:sSub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, {</m:t>
                    </m:r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𝟕</m:t>
                        </m:r>
                      </m:sub>
                    </m:sSub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zh-CN" altLang="en-US" b="1" dirty="0" smtClean="0"/>
                  <a:t>。</a:t>
                </a:r>
                <a:endParaRPr lang="zh-CN" altLang="en-US" b="1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3528" y="1340768"/>
                <a:ext cx="8640960" cy="4608512"/>
              </a:xfrm>
              <a:blipFill rotWithShape="0">
                <a:blip r:embed="rId2"/>
                <a:stretch>
                  <a:fillRect l="-917" t="-1058" r="-458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C87BA-7BB4-4FBB-8EE6-A30C0FB65631}" type="datetime1">
              <a:rPr lang="zh-CN" altLang="en-US" smtClean="0"/>
              <a:pPr/>
              <a:t>2020/11/9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0C485-3EAF-4318-915D-9216C2569B1B}" type="slidenum">
              <a:rPr lang="zh-CN" altLang="en-US" smtClean="0"/>
              <a:pPr/>
              <a:t>100</a:t>
            </a:fld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3275856" y="2852936"/>
            <a:ext cx="216024" cy="21602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2699792" y="5157192"/>
            <a:ext cx="216024" cy="21602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1835696" y="3789040"/>
            <a:ext cx="216024" cy="21602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4812537" y="4581128"/>
            <a:ext cx="216024" cy="21602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4877630" y="3212976"/>
            <a:ext cx="216024" cy="21602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5796136" y="4005064"/>
            <a:ext cx="216024" cy="21602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" name="直接连接符 12"/>
          <p:cNvCxnSpPr>
            <a:stCxn id="8" idx="7"/>
            <a:endCxn id="6" idx="3"/>
          </p:cNvCxnSpPr>
          <p:nvPr/>
        </p:nvCxnSpPr>
        <p:spPr>
          <a:xfrm flipV="1">
            <a:off x="2020084" y="3037324"/>
            <a:ext cx="1287408" cy="78335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>
            <a:stCxn id="8" idx="6"/>
            <a:endCxn id="10" idx="2"/>
          </p:cNvCxnSpPr>
          <p:nvPr/>
        </p:nvCxnSpPr>
        <p:spPr>
          <a:xfrm flipV="1">
            <a:off x="2051720" y="3320988"/>
            <a:ext cx="2825910" cy="57606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>
            <a:stCxn id="8" idx="5"/>
            <a:endCxn id="11" idx="2"/>
          </p:cNvCxnSpPr>
          <p:nvPr/>
        </p:nvCxnSpPr>
        <p:spPr>
          <a:xfrm>
            <a:off x="2020084" y="3973428"/>
            <a:ext cx="3776052" cy="13964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>
            <a:off x="2020084" y="3979980"/>
            <a:ext cx="3776052" cy="13964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>
            <a:stCxn id="8" idx="5"/>
            <a:endCxn id="9" idx="1"/>
          </p:cNvCxnSpPr>
          <p:nvPr/>
        </p:nvCxnSpPr>
        <p:spPr>
          <a:xfrm>
            <a:off x="2020084" y="3973428"/>
            <a:ext cx="2824089" cy="63933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>
            <a:endCxn id="9" idx="1"/>
          </p:cNvCxnSpPr>
          <p:nvPr/>
        </p:nvCxnSpPr>
        <p:spPr>
          <a:xfrm>
            <a:off x="3435731" y="3061878"/>
            <a:ext cx="1408442" cy="155088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>
            <a:stCxn id="10" idx="4"/>
            <a:endCxn id="9" idx="0"/>
          </p:cNvCxnSpPr>
          <p:nvPr/>
        </p:nvCxnSpPr>
        <p:spPr>
          <a:xfrm flipH="1">
            <a:off x="4920549" y="3429000"/>
            <a:ext cx="65093" cy="115212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>
            <a:stCxn id="10" idx="5"/>
            <a:endCxn id="11" idx="1"/>
          </p:cNvCxnSpPr>
          <p:nvPr/>
        </p:nvCxnSpPr>
        <p:spPr>
          <a:xfrm>
            <a:off x="5062018" y="3397364"/>
            <a:ext cx="765754" cy="63933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>
            <a:stCxn id="9" idx="6"/>
            <a:endCxn id="11" idx="3"/>
          </p:cNvCxnSpPr>
          <p:nvPr/>
        </p:nvCxnSpPr>
        <p:spPr>
          <a:xfrm flipV="1">
            <a:off x="5028561" y="4189452"/>
            <a:ext cx="799211" cy="49968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>
            <a:stCxn id="8" idx="4"/>
            <a:endCxn id="7" idx="1"/>
          </p:cNvCxnSpPr>
          <p:nvPr/>
        </p:nvCxnSpPr>
        <p:spPr>
          <a:xfrm>
            <a:off x="1943708" y="4005064"/>
            <a:ext cx="787720" cy="118376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椭圆 34"/>
          <p:cNvSpPr/>
          <p:nvPr/>
        </p:nvSpPr>
        <p:spPr>
          <a:xfrm>
            <a:off x="3945270" y="5373216"/>
            <a:ext cx="216024" cy="21602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本框 35"/>
              <p:cNvSpPr txBox="1"/>
              <p:nvPr/>
            </p:nvSpPr>
            <p:spPr>
              <a:xfrm>
                <a:off x="1259632" y="3320988"/>
                <a:ext cx="50405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6" name="文本框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9632" y="3320988"/>
                <a:ext cx="504056" cy="36933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本框 36"/>
              <p:cNvSpPr txBox="1"/>
              <p:nvPr/>
            </p:nvSpPr>
            <p:spPr>
              <a:xfrm>
                <a:off x="3055464" y="2420512"/>
                <a:ext cx="50405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7" name="文本框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5464" y="2420512"/>
                <a:ext cx="504056" cy="36933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本框 37"/>
              <p:cNvSpPr txBox="1"/>
              <p:nvPr/>
            </p:nvSpPr>
            <p:spPr>
              <a:xfrm>
                <a:off x="4795953" y="2782834"/>
                <a:ext cx="50405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8" name="文本框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5953" y="2782834"/>
                <a:ext cx="504056" cy="36933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本框 38"/>
              <p:cNvSpPr txBox="1"/>
              <p:nvPr/>
            </p:nvSpPr>
            <p:spPr>
              <a:xfrm>
                <a:off x="5908475" y="3661063"/>
                <a:ext cx="50405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9" name="文本框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8475" y="3661063"/>
                <a:ext cx="504056" cy="36933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本框 39"/>
              <p:cNvSpPr txBox="1"/>
              <p:nvPr/>
            </p:nvSpPr>
            <p:spPr>
              <a:xfrm>
                <a:off x="4786888" y="4841892"/>
                <a:ext cx="50405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0" name="文本框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6888" y="4841892"/>
                <a:ext cx="504056" cy="369332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本框 40"/>
              <p:cNvSpPr txBox="1"/>
              <p:nvPr/>
            </p:nvSpPr>
            <p:spPr>
              <a:xfrm>
                <a:off x="2355912" y="5430194"/>
                <a:ext cx="50405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1" name="文本框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5912" y="5430194"/>
                <a:ext cx="504056" cy="369332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本框 41"/>
              <p:cNvSpPr txBox="1"/>
              <p:nvPr/>
            </p:nvSpPr>
            <p:spPr>
              <a:xfrm>
                <a:off x="3887924" y="5661614"/>
                <a:ext cx="50405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2" name="文本框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7924" y="5661614"/>
                <a:ext cx="504056" cy="369332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8890461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3-11 </a:t>
            </a:r>
            <a:r>
              <a:rPr lang="zh-CN" altLang="en-US" dirty="0"/>
              <a:t>相容关系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zh-CN" altLang="en-US" b="1" dirty="0" smtClean="0"/>
                  <a:t>定理</a:t>
                </a:r>
                <a:r>
                  <a:rPr lang="en-US" altLang="zh-CN" b="1" dirty="0" smtClean="0"/>
                  <a:t>3-11.1 </a:t>
                </a:r>
                <a:r>
                  <a:rPr lang="zh-CN" altLang="en-US" b="1" dirty="0" smtClean="0"/>
                  <a:t>设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𝒓</m:t>
                    </m:r>
                  </m:oMath>
                </a14:m>
                <a:r>
                  <a:rPr lang="zh-CN" altLang="en-US" b="1" dirty="0" smtClean="0"/>
                  <a:t>是一个有限集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zh-CN" altLang="en-US" b="1" dirty="0" smtClean="0"/>
                  <a:t>上的相容关系，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𝑪</m:t>
                    </m:r>
                  </m:oMath>
                </a14:m>
                <a:r>
                  <a:rPr lang="zh-CN" altLang="en-US" b="1" dirty="0" smtClean="0"/>
                  <a:t>是一个相容类，那么必存在一个最大相容类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𝒓</m:t>
                        </m:r>
                      </m:sub>
                    </m:sSub>
                  </m:oMath>
                </a14:m>
                <a:r>
                  <a:rPr lang="zh-CN" altLang="en-US" b="1" dirty="0" smtClean="0"/>
                  <a:t>，使得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𝑪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⊆</m:t>
                    </m:r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𝑪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𝒓</m:t>
                        </m:r>
                      </m:sub>
                    </m:sSub>
                  </m:oMath>
                </a14:m>
                <a:r>
                  <a:rPr lang="zh-CN" altLang="en-US" b="1" dirty="0" smtClean="0"/>
                  <a:t>。</a:t>
                </a:r>
                <a:endParaRPr lang="en-US" altLang="zh-CN" b="1" dirty="0" smtClean="0"/>
              </a:p>
              <a:p>
                <a:pPr algn="just">
                  <a:lnSpc>
                    <a:spcPct val="150000"/>
                  </a:lnSpc>
                </a:pPr>
                <a:r>
                  <a:rPr lang="zh-CN" altLang="en-US" b="1" dirty="0" smtClean="0"/>
                  <a:t>证</a:t>
                </a:r>
                <a:r>
                  <a:rPr lang="en-US" altLang="zh-CN" b="1" dirty="0" smtClean="0"/>
                  <a:t>. </a:t>
                </a:r>
                <a:r>
                  <a:rPr lang="zh-CN" altLang="en-US" b="1" dirty="0" smtClean="0"/>
                  <a:t>设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⋯,</m:t>
                    </m:r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</m:sub>
                    </m:sSub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zh-CN" altLang="en-US" b="1" dirty="0" smtClean="0"/>
                  <a:t>，构成相容类序列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⊂</m:t>
                    </m:r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𝑪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⊂</m:t>
                    </m:r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𝑪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⊂⋯</m:t>
                    </m:r>
                  </m:oMath>
                </a14:m>
                <a:r>
                  <a:rPr lang="zh-CN" altLang="en-US" b="1" dirty="0" smtClean="0"/>
                  <a:t>，其中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𝑪</m:t>
                    </m:r>
                  </m:oMath>
                </a14:m>
                <a:r>
                  <a:rPr lang="zh-CN" altLang="en-US" b="1" dirty="0" smtClean="0"/>
                  <a:t>，且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∪{</m:t>
                    </m:r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𝒋</m:t>
                        </m:r>
                      </m:sub>
                    </m:sSub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zh-CN" altLang="en-US" b="1" dirty="0" smtClean="0"/>
                  <a:t>，其中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𝒋</m:t>
                    </m:r>
                  </m:oMath>
                </a14:m>
                <a:r>
                  <a:rPr lang="zh-CN" altLang="en-US" b="1" dirty="0" smtClean="0"/>
                  <a:t>是满足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∉</m:t>
                    </m:r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𝑪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zh-CN" altLang="en-US" b="1" dirty="0" smtClean="0"/>
                  <a:t>，而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</m:oMath>
                </a14:m>
                <a:r>
                  <a:rPr lang="zh-CN" altLang="en-US" b="1" dirty="0" smtClean="0"/>
                  <a:t>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𝑪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zh-CN" altLang="en-US" b="1" dirty="0" smtClean="0"/>
                  <a:t>中各元素都有相容关系的最小足标。</a:t>
                </a:r>
                <a:endParaRPr lang="en-US" altLang="zh-CN" b="1" dirty="0" smtClean="0"/>
              </a:p>
              <a:p>
                <a:pPr algn="just">
                  <a:lnSpc>
                    <a:spcPct val="150000"/>
                  </a:lnSpc>
                </a:pPr>
                <a:r>
                  <a:rPr lang="zh-CN" altLang="en-US" b="1" dirty="0"/>
                  <a:t>由于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zh-CN" altLang="en-US" b="1" dirty="0" smtClean="0"/>
                  <a:t>的元素个数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zh-CN" altLang="en-US" b="1" dirty="0" smtClean="0"/>
                  <a:t>，所以至多经过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begChr m:val="|"/>
                        <m:endChr m:val="|"/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</m:d>
                  </m:oMath>
                </a14:m>
                <a:r>
                  <a:rPr lang="zh-CN" altLang="en-US" b="1" dirty="0" smtClean="0"/>
                  <a:t>步，就使这个过程终止，而此序列的最后一个相容类，就是所要找的最大相容类。</a:t>
                </a:r>
                <a:endParaRPr lang="zh-CN" altLang="en-US" b="1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37" r="-1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C87BA-7BB4-4FBB-8EE6-A30C0FB65631}" type="datetime1">
              <a:rPr lang="zh-CN" altLang="en-US" smtClean="0"/>
              <a:pPr/>
              <a:t>2020/11/9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0C485-3EAF-4318-915D-9216C2569B1B}" type="slidenum">
              <a:rPr lang="zh-CN" altLang="en-US" smtClean="0"/>
              <a:pPr/>
              <a:t>101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945574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3-11 </a:t>
            </a:r>
            <a:r>
              <a:rPr lang="zh-CN" altLang="en-US" dirty="0"/>
              <a:t>相容关系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lnSpc>
                    <a:spcPct val="150000"/>
                  </a:lnSpc>
                </a:pPr>
                <a:r>
                  <a:rPr lang="zh-CN" altLang="en-US" b="1" dirty="0" smtClean="0">
                    <a:solidFill>
                      <a:srgbClr val="0000CC"/>
                    </a:solidFill>
                  </a:rPr>
                  <a:t>定义</a:t>
                </a:r>
                <a:r>
                  <a:rPr lang="en-US" altLang="zh-CN" b="1" dirty="0" smtClean="0">
                    <a:solidFill>
                      <a:srgbClr val="0000CC"/>
                    </a:solidFill>
                  </a:rPr>
                  <a:t>3-11.4 </a:t>
                </a:r>
                <a:r>
                  <a:rPr lang="zh-CN" altLang="en-US" b="1" dirty="0" smtClean="0"/>
                  <a:t>在集合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zh-CN" altLang="en-US" b="1" dirty="0" smtClean="0"/>
                  <a:t>上给定相容关系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𝒓</m:t>
                    </m:r>
                  </m:oMath>
                </a14:m>
                <a:r>
                  <a:rPr lang="zh-CN" altLang="en-US" b="1" dirty="0" smtClean="0"/>
                  <a:t>，其</a:t>
                </a:r>
                <a:r>
                  <a:rPr lang="zh-CN" altLang="en-US" b="1" dirty="0" smtClean="0">
                    <a:solidFill>
                      <a:srgbClr val="CC00CC"/>
                    </a:solidFill>
                  </a:rPr>
                  <a:t>最大相容类的集合</a:t>
                </a:r>
                <a:r>
                  <a:rPr lang="zh-CN" altLang="en-US" b="1" dirty="0" smtClean="0"/>
                  <a:t>称作集合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zh-CN" altLang="en-US" b="1" dirty="0" smtClean="0"/>
                  <a:t>的</a:t>
                </a:r>
                <a:r>
                  <a:rPr lang="zh-CN" altLang="en-US" b="1" dirty="0" smtClean="0">
                    <a:solidFill>
                      <a:srgbClr val="CC00CC"/>
                    </a:solidFill>
                  </a:rPr>
                  <a:t>完全覆盖</a:t>
                </a:r>
                <a:r>
                  <a:rPr lang="zh-CN" altLang="en-US" b="1" dirty="0" smtClean="0"/>
                  <a:t>，</a:t>
                </a:r>
                <a:r>
                  <a:rPr lang="zh-CN" altLang="en-US" b="1" dirty="0" smtClean="0">
                    <a:solidFill>
                      <a:srgbClr val="CC00CC"/>
                    </a:solidFill>
                  </a:rPr>
                  <a:t>记作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solidFill>
                              <a:srgbClr val="CC00CC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solidFill>
                              <a:srgbClr val="CC00CC"/>
                            </a:solidFill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b>
                        <m:r>
                          <a:rPr lang="en-US" altLang="zh-CN" b="1" i="1" smtClean="0">
                            <a:solidFill>
                              <a:srgbClr val="CC00CC"/>
                            </a:solidFill>
                            <a:latin typeface="Cambria Math" panose="02040503050406030204" pitchFamily="18" charset="0"/>
                          </a:rPr>
                          <m:t>𝒓</m:t>
                        </m:r>
                      </m:sub>
                    </m:sSub>
                    <m:r>
                      <a:rPr lang="en-US" altLang="zh-CN" b="1" i="1" smtClean="0">
                        <a:solidFill>
                          <a:srgbClr val="CC00CC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1" i="1" smtClean="0">
                        <a:solidFill>
                          <a:srgbClr val="CC00CC"/>
                        </a:solidFill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altLang="zh-CN" b="1" i="1" smtClean="0">
                        <a:solidFill>
                          <a:srgbClr val="CC00CC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b="1" dirty="0" smtClean="0"/>
                  <a:t>。</a:t>
                </a:r>
                <a:endParaRPr lang="en-US" altLang="zh-CN" b="1" dirty="0" smtClean="0"/>
              </a:p>
              <a:p>
                <a:pPr>
                  <a:lnSpc>
                    <a:spcPct val="150000"/>
                  </a:lnSpc>
                </a:pPr>
                <a:r>
                  <a:rPr lang="zh-CN" altLang="en-US" b="1" dirty="0" smtClean="0">
                    <a:solidFill>
                      <a:srgbClr val="0000CC"/>
                    </a:solidFill>
                  </a:rPr>
                  <a:t>定理</a:t>
                </a:r>
                <a:r>
                  <a:rPr lang="en-US" altLang="zh-CN" b="1" dirty="0" smtClean="0">
                    <a:solidFill>
                      <a:srgbClr val="0000CC"/>
                    </a:solidFill>
                  </a:rPr>
                  <a:t>3-11.2 </a:t>
                </a:r>
                <a:r>
                  <a:rPr lang="zh-CN" altLang="en-US" b="1" dirty="0" smtClean="0"/>
                  <a:t>给定集合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zh-CN" altLang="en-US" b="1" dirty="0" smtClean="0"/>
                  <a:t>的覆盖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𝑨</m:t>
                            </m:r>
                          </m:e>
                          <m:sub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𝑨</m:t>
                            </m:r>
                          </m:e>
                          <m:sub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⋯,</m:t>
                        </m:r>
                        <m:sSub>
                          <m:sSub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𝑨</m:t>
                            </m:r>
                          </m:e>
                          <m:sub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𝒏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b="1" dirty="0" smtClean="0"/>
                  <a:t>，由它确定的关系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∪⋯∪</m:t>
                    </m:r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</m:sub>
                    </m:sSub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</m:sub>
                    </m:sSub>
                  </m:oMath>
                </a14:m>
                <a:r>
                  <a:rPr lang="zh-CN" altLang="en-US" b="1" dirty="0" smtClean="0"/>
                  <a:t>是相容关系。</a:t>
                </a:r>
                <a:endParaRPr lang="en-US" altLang="zh-CN" b="1" dirty="0" smtClean="0"/>
              </a:p>
              <a:p>
                <a:pPr>
                  <a:lnSpc>
                    <a:spcPct val="150000"/>
                  </a:lnSpc>
                </a:pPr>
                <a:r>
                  <a:rPr lang="zh-CN" altLang="en-US" b="1" dirty="0" smtClean="0">
                    <a:solidFill>
                      <a:srgbClr val="0000CC"/>
                    </a:solidFill>
                  </a:rPr>
                  <a:t>定理</a:t>
                </a:r>
                <a:r>
                  <a:rPr lang="en-US" altLang="zh-CN" b="1" dirty="0" smtClean="0">
                    <a:solidFill>
                      <a:srgbClr val="0000CC"/>
                    </a:solidFill>
                  </a:rPr>
                  <a:t>3-11.3 </a:t>
                </a:r>
                <a:r>
                  <a:rPr lang="zh-CN" altLang="en-US" b="1" dirty="0" smtClean="0"/>
                  <a:t>集合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zh-CN" altLang="en-US" b="1" dirty="0" smtClean="0"/>
                  <a:t>上相容关系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𝒓</m:t>
                    </m:r>
                  </m:oMath>
                </a14:m>
                <a:r>
                  <a:rPr lang="zh-CN" altLang="en-US" b="1" dirty="0" smtClean="0"/>
                  <a:t>与完全覆盖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𝒓</m:t>
                        </m:r>
                      </m:sub>
                    </m:sSub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zh-CN" altLang="en-US" b="1" i="1">
                        <a:latin typeface="Cambria Math" panose="02040503050406030204" pitchFamily="18" charset="0"/>
                      </a:rPr>
                      <m:t>存在</m:t>
                    </m:r>
                  </m:oMath>
                </a14:m>
                <a:r>
                  <a:rPr lang="zh-CN" altLang="en-US" b="1" dirty="0" smtClean="0"/>
                  <a:t>一一对应。</a:t>
                </a:r>
                <a:endParaRPr lang="zh-CN" altLang="en-US" b="1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37" r="-48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C87BA-7BB4-4FBB-8EE6-A30C0FB65631}" type="datetime1">
              <a:rPr lang="zh-CN" altLang="en-US" smtClean="0"/>
              <a:pPr/>
              <a:t>2020/11/9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0C485-3EAF-4318-915D-9216C2569B1B}" type="slidenum">
              <a:rPr lang="zh-CN" altLang="en-US" smtClean="0"/>
              <a:pPr/>
              <a:t>102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319477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Text Box 2"/>
          <p:cNvSpPr txBox="1">
            <a:spLocks noChangeArrowheads="1"/>
          </p:cNvSpPr>
          <p:nvPr/>
        </p:nvSpPr>
        <p:spPr bwMode="auto">
          <a:xfrm>
            <a:off x="898525" y="1544638"/>
            <a:ext cx="7489825" cy="1938992"/>
          </a:xfrm>
          <a:prstGeom prst="rect">
            <a:avLst/>
          </a:prstGeom>
          <a:noFill/>
          <a:ln w="28575" algn="ctr">
            <a:solidFill>
              <a:schemeClr val="hlink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SzPct val="85000"/>
              <a:defRPr/>
            </a:pPr>
            <a:r>
              <a:rPr kumimoji="1" lang="en-US" altLang="zh-CN" sz="2400" b="1" dirty="0" smtClean="0">
                <a:solidFill>
                  <a:srgbClr val="003300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	</a:t>
            </a:r>
            <a:r>
              <a:rPr kumimoji="1" lang="zh-CN" altLang="en-US" sz="2400" b="1" dirty="0" smtClean="0">
                <a:solidFill>
                  <a:srgbClr val="003300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学习要点：</a:t>
            </a:r>
          </a:p>
          <a:p>
            <a:pPr>
              <a:spcBef>
                <a:spcPct val="50000"/>
              </a:spcBef>
              <a:buSzPct val="85000"/>
              <a:defRPr/>
            </a:pPr>
            <a:r>
              <a:rPr kumimoji="1" lang="zh-CN" altLang="en-US" sz="2400" b="1" dirty="0" smtClean="0">
                <a:solidFill>
                  <a:srgbClr val="003300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	</a:t>
            </a:r>
            <a:r>
              <a:rPr kumimoji="1" lang="en-US" altLang="zh-CN" sz="2400" b="1" dirty="0" smtClean="0">
                <a:solidFill>
                  <a:srgbClr val="003300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1. </a:t>
            </a:r>
            <a:r>
              <a:rPr kumimoji="1" lang="zh-CN" altLang="en-US" sz="2400" b="1" dirty="0" smtClean="0">
                <a:solidFill>
                  <a:srgbClr val="003300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理解并掌握基本概念：相容关系，最大相容类，完全覆盖；</a:t>
            </a:r>
            <a:endParaRPr kumimoji="1" lang="en-US" altLang="zh-CN" sz="2400" b="1" dirty="0" smtClean="0">
              <a:solidFill>
                <a:srgbClr val="003300"/>
              </a:solidFill>
              <a:latin typeface="Times New Roman" panose="02020603050405020304" pitchFamily="18" charset="0"/>
              <a:ea typeface="华文细黑" panose="02010600040101010101" pitchFamily="2" charset="-122"/>
            </a:endParaRPr>
          </a:p>
          <a:p>
            <a:pPr>
              <a:spcBef>
                <a:spcPct val="50000"/>
              </a:spcBef>
              <a:buSzPct val="85000"/>
              <a:defRPr/>
            </a:pPr>
            <a:r>
              <a:rPr kumimoji="1" lang="en-US" altLang="zh-CN" sz="2400" b="1" dirty="0">
                <a:solidFill>
                  <a:srgbClr val="003300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 </a:t>
            </a:r>
            <a:r>
              <a:rPr kumimoji="1" lang="en-US" altLang="zh-CN" sz="2400" b="1" dirty="0" smtClean="0">
                <a:solidFill>
                  <a:srgbClr val="003300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           2. </a:t>
            </a:r>
            <a:r>
              <a:rPr kumimoji="1" lang="zh-CN" altLang="en-US" sz="2400" b="1" dirty="0">
                <a:solidFill>
                  <a:srgbClr val="003300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掌握</a:t>
            </a:r>
            <a:r>
              <a:rPr kumimoji="1" lang="zh-CN" altLang="en-US" sz="2400" b="1" dirty="0" smtClean="0">
                <a:solidFill>
                  <a:srgbClr val="003300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由相容关系图求解最大相容类</a:t>
            </a:r>
            <a:r>
              <a:rPr kumimoji="1" lang="en-US" altLang="zh-CN" sz="2400" b="1" dirty="0" smtClean="0">
                <a:solidFill>
                  <a:srgbClr val="003300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       </a:t>
            </a:r>
          </a:p>
        </p:txBody>
      </p:sp>
      <p:pic>
        <p:nvPicPr>
          <p:cNvPr id="60419" name="Picture 3" descr="52design_com_kr_05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950" y="908050"/>
            <a:ext cx="12192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420" name="灯片编号占位符 1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361AB0D9-82E6-4E3E-9DDC-5AE59A461BF1}" type="slidenum">
              <a:rPr lang="en-US" altLang="zh-CN" smtClean="0">
                <a:solidFill>
                  <a:srgbClr val="045C75"/>
                </a:solidFill>
              </a:rPr>
              <a:pPr/>
              <a:t>103</a:t>
            </a:fld>
            <a:endParaRPr lang="en-US" altLang="zh-CN" smtClean="0">
              <a:solidFill>
                <a:srgbClr val="045C7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6315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0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418" grpId="0" animBg="1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Text Box 2"/>
          <p:cNvSpPr txBox="1">
            <a:spLocks noChangeArrowheads="1"/>
          </p:cNvSpPr>
          <p:nvPr/>
        </p:nvSpPr>
        <p:spPr bwMode="auto">
          <a:xfrm>
            <a:off x="1325563" y="1544638"/>
            <a:ext cx="7026275" cy="2308324"/>
          </a:xfrm>
          <a:prstGeom prst="rect">
            <a:avLst/>
          </a:prstGeom>
          <a:noFill/>
          <a:ln w="28575" algn="ctr">
            <a:solidFill>
              <a:schemeClr val="hlink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SzPct val="85000"/>
              <a:defRPr/>
            </a:pPr>
            <a:r>
              <a:rPr kumimoji="1" lang="en-US" altLang="zh-CN" sz="2400" b="1" dirty="0" smtClean="0">
                <a:solidFill>
                  <a:srgbClr val="003300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	</a:t>
            </a:r>
            <a:r>
              <a:rPr kumimoji="1" lang="zh-CN" altLang="en-US" sz="3600" b="1" dirty="0" smtClean="0">
                <a:solidFill>
                  <a:srgbClr val="003300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作业：</a:t>
            </a:r>
            <a:endParaRPr kumimoji="1" lang="en-US" altLang="zh-CN" sz="3600" b="1" dirty="0" smtClean="0">
              <a:solidFill>
                <a:srgbClr val="003300"/>
              </a:solidFill>
              <a:latin typeface="Times New Roman" panose="02020603050405020304" pitchFamily="18" charset="0"/>
              <a:ea typeface="华文细黑" panose="02010600040101010101" pitchFamily="2" charset="-122"/>
            </a:endParaRPr>
          </a:p>
          <a:p>
            <a:pPr>
              <a:spcBef>
                <a:spcPct val="50000"/>
              </a:spcBef>
              <a:buSzPct val="85000"/>
              <a:defRPr/>
            </a:pPr>
            <a:r>
              <a:rPr kumimoji="1" lang="en-US" altLang="zh-CN" sz="3600" b="1" dirty="0" err="1" smtClean="0">
                <a:solidFill>
                  <a:srgbClr val="003300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P139</a:t>
            </a:r>
            <a:r>
              <a:rPr kumimoji="1" lang="en-US" altLang="zh-CN" sz="3600" b="1" dirty="0" smtClean="0">
                <a:solidFill>
                  <a:srgbClr val="00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细黑" panose="02010600040101010101" pitchFamily="2" charset="-122"/>
              </a:rPr>
              <a:t>:  3-11</a:t>
            </a:r>
            <a:r>
              <a:rPr kumimoji="1" lang="zh-CN" altLang="en-US" sz="3600" b="1" dirty="0" smtClean="0">
                <a:solidFill>
                  <a:srgbClr val="00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细黑" panose="02010600040101010101" pitchFamily="2" charset="-122"/>
              </a:rPr>
              <a:t>习题</a:t>
            </a:r>
            <a:endParaRPr kumimoji="1" lang="en-US" altLang="zh-CN" sz="3600" b="1" dirty="0" smtClean="0">
              <a:solidFill>
                <a:srgbClr val="0033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华文细黑" panose="02010600040101010101" pitchFamily="2" charset="-122"/>
            </a:endParaRPr>
          </a:p>
          <a:p>
            <a:pPr>
              <a:spcBef>
                <a:spcPct val="50000"/>
              </a:spcBef>
              <a:buSzPct val="85000"/>
              <a:defRPr/>
            </a:pPr>
            <a:r>
              <a:rPr kumimoji="1" lang="en-US" altLang="zh-CN" sz="3600" b="1" dirty="0" smtClean="0">
                <a:solidFill>
                  <a:srgbClr val="00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细黑" panose="02010600040101010101" pitchFamily="2" charset="-122"/>
              </a:rPr>
              <a:t>(2)</a:t>
            </a:r>
          </a:p>
        </p:txBody>
      </p:sp>
      <p:pic>
        <p:nvPicPr>
          <p:cNvPr id="61443" name="Picture 3" descr="52design_com_kr_05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908050"/>
            <a:ext cx="12192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44" name="灯片编号占位符 1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0F14F8AE-9276-4131-A536-34B1A9980463}" type="slidenum">
              <a:rPr lang="en-US" altLang="zh-CN" smtClean="0">
                <a:solidFill>
                  <a:srgbClr val="045C75"/>
                </a:solidFill>
              </a:rPr>
              <a:pPr/>
              <a:t>104</a:t>
            </a:fld>
            <a:endParaRPr lang="en-US" altLang="zh-CN" smtClean="0">
              <a:solidFill>
                <a:srgbClr val="045C7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2862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3-12 </a:t>
            </a:r>
            <a:r>
              <a:rPr lang="zh-CN" altLang="en-US" dirty="0" smtClean="0"/>
              <a:t>序关系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b="1" dirty="0" smtClean="0">
                    <a:solidFill>
                      <a:srgbClr val="0000CC"/>
                    </a:solidFill>
                  </a:rPr>
                  <a:t>定义</a:t>
                </a:r>
                <a:r>
                  <a:rPr lang="en-US" altLang="zh-CN" b="1" dirty="0" smtClean="0">
                    <a:solidFill>
                      <a:srgbClr val="0000CC"/>
                    </a:solidFill>
                  </a:rPr>
                  <a:t>3-12.1 </a:t>
                </a:r>
                <a:r>
                  <a:rPr lang="zh-CN" altLang="en-US" b="1" dirty="0" smtClean="0"/>
                  <a:t>设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zh-CN" altLang="en-US" b="1" dirty="0" smtClean="0"/>
                  <a:t>是一个集合，如果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zh-CN" altLang="en-US" b="1" dirty="0" smtClean="0"/>
                  <a:t>上的一个关系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𝑹</m:t>
                    </m:r>
                  </m:oMath>
                </a14:m>
                <a:r>
                  <a:rPr lang="zh-CN" altLang="en-US" b="1" dirty="0" smtClean="0"/>
                  <a:t>，满足自反性，</a:t>
                </a:r>
                <a:r>
                  <a:rPr lang="zh-CN" altLang="en-US" b="1" dirty="0" smtClean="0">
                    <a:solidFill>
                      <a:srgbClr val="CC00CC"/>
                    </a:solidFill>
                  </a:rPr>
                  <a:t>反对称性</a:t>
                </a:r>
                <a:r>
                  <a:rPr lang="zh-CN" altLang="en-US" b="1" dirty="0" smtClean="0"/>
                  <a:t>和传递性，则称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𝑹</m:t>
                    </m:r>
                  </m:oMath>
                </a14:m>
                <a:r>
                  <a:rPr lang="zh-CN" altLang="en-US" b="1" dirty="0" smtClean="0"/>
                  <a:t>是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zh-CN" altLang="en-US" b="1" dirty="0" smtClean="0"/>
                  <a:t>上的一个</a:t>
                </a:r>
                <a:r>
                  <a:rPr lang="zh-CN" altLang="en-US" b="1" dirty="0" smtClean="0">
                    <a:solidFill>
                      <a:srgbClr val="CC00CC"/>
                    </a:solidFill>
                  </a:rPr>
                  <a:t>偏序关系</a:t>
                </a:r>
                <a:r>
                  <a:rPr lang="zh-CN" altLang="en-US" b="1" dirty="0" smtClean="0"/>
                  <a:t>，</a:t>
                </a:r>
                <a:r>
                  <a:rPr lang="zh-CN" altLang="en-US" b="1" dirty="0" smtClean="0">
                    <a:solidFill>
                      <a:srgbClr val="CC00CC"/>
                    </a:solidFill>
                  </a:rPr>
                  <a:t>并把它记作“</a:t>
                </a:r>
                <a14:m>
                  <m:oMath xmlns:m="http://schemas.openxmlformats.org/officeDocument/2006/math">
                    <m:r>
                      <a:rPr lang="zh-CN" altLang="en-US" b="1" i="1" smtClean="0">
                        <a:solidFill>
                          <a:srgbClr val="CC00CC"/>
                        </a:solidFill>
                        <a:latin typeface="Cambria Math" panose="02040503050406030204" pitchFamily="18" charset="0"/>
                      </a:rPr>
                      <m:t>≼</m:t>
                    </m:r>
                  </m:oMath>
                </a14:m>
                <a:r>
                  <a:rPr lang="zh-CN" altLang="en-US" b="1" dirty="0" smtClean="0">
                    <a:solidFill>
                      <a:srgbClr val="CC00CC"/>
                    </a:solidFill>
                  </a:rPr>
                  <a:t>”</a:t>
                </a:r>
                <a:r>
                  <a:rPr lang="zh-CN" altLang="en-US" b="1" dirty="0" smtClean="0"/>
                  <a:t>，</a:t>
                </a:r>
                <a:r>
                  <a:rPr lang="zh-CN" altLang="en-US" b="1" dirty="0" smtClean="0">
                    <a:solidFill>
                      <a:srgbClr val="CC00CC"/>
                    </a:solidFill>
                  </a:rPr>
                  <a:t>序偶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altLang="zh-CN" b="1" i="1" smtClean="0">
                            <a:solidFill>
                              <a:srgbClr val="CC00CC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solidFill>
                              <a:srgbClr val="CC00CC"/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  <m:r>
                          <a:rPr lang="en-US" altLang="zh-CN" b="1" i="1" smtClean="0">
                            <a:solidFill>
                              <a:srgbClr val="CC00CC"/>
                            </a:solidFill>
                            <a:latin typeface="Cambria Math" panose="02040503050406030204" pitchFamily="18" charset="0"/>
                          </a:rPr>
                          <m:t>,≼</m:t>
                        </m:r>
                      </m:e>
                    </m:d>
                  </m:oMath>
                </a14:m>
                <a:r>
                  <a:rPr lang="zh-CN" altLang="en-US" b="1" dirty="0" smtClean="0">
                    <a:solidFill>
                      <a:srgbClr val="CC00CC"/>
                    </a:solidFill>
                  </a:rPr>
                  <a:t>称作偏序集</a:t>
                </a:r>
                <a:r>
                  <a:rPr lang="zh-CN" altLang="en-US" b="1" dirty="0" smtClean="0"/>
                  <a:t>。</a:t>
                </a:r>
                <a:endParaRPr lang="en-US" altLang="zh-CN" b="1" dirty="0" smtClean="0"/>
              </a:p>
              <a:p>
                <a:r>
                  <a:rPr lang="zh-CN" altLang="en-US" b="1" dirty="0" smtClean="0">
                    <a:solidFill>
                      <a:srgbClr val="0000CC"/>
                    </a:solidFill>
                  </a:rPr>
                  <a:t>例题</a:t>
                </a:r>
                <a:r>
                  <a:rPr lang="en-US" altLang="zh-CN" b="1" dirty="0" smtClean="0">
                    <a:solidFill>
                      <a:srgbClr val="0000CC"/>
                    </a:solidFill>
                  </a:rPr>
                  <a:t>1 </a:t>
                </a:r>
                <a:r>
                  <a:rPr lang="zh-CN" altLang="en-US" b="1" dirty="0" smtClean="0"/>
                  <a:t>在实数集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𝑹</m:t>
                    </m:r>
                  </m:oMath>
                </a14:m>
                <a:r>
                  <a:rPr lang="zh-CN" altLang="en-US" b="1" dirty="0" smtClean="0"/>
                  <a:t>上，证明小于等于关系“</a:t>
                </a:r>
                <a14:m>
                  <m:oMath xmlns:m="http://schemas.openxmlformats.org/officeDocument/2006/math">
                    <m:r>
                      <a:rPr lang="zh-CN" altLang="en-US" b="1" i="1" smtClean="0">
                        <a:latin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zh-CN" altLang="en-US" b="1" dirty="0" smtClean="0"/>
                  <a:t>”是偏序关系。</a:t>
                </a:r>
                <a:endParaRPr lang="en-US" altLang="zh-CN" b="1" dirty="0" smtClean="0"/>
              </a:p>
              <a:p>
                <a:r>
                  <a:rPr lang="zh-CN" altLang="en-US" b="1" dirty="0" smtClean="0">
                    <a:solidFill>
                      <a:srgbClr val="0000CC"/>
                    </a:solidFill>
                  </a:rPr>
                  <a:t>证明</a:t>
                </a:r>
                <a:r>
                  <a:rPr lang="en-US" altLang="zh-CN" b="1" dirty="0" smtClean="0">
                    <a:solidFill>
                      <a:srgbClr val="0000CC"/>
                    </a:solidFill>
                  </a:rPr>
                  <a:t>.</a:t>
                </a:r>
                <a:r>
                  <a:rPr lang="en-US" altLang="zh-CN" b="1" dirty="0" smtClean="0"/>
                  <a:t> (1) </a:t>
                </a:r>
                <a:r>
                  <a:rPr lang="zh-CN" altLang="en-US" b="1" dirty="0" smtClean="0"/>
                  <a:t>对于任何实数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𝑹</m:t>
                    </m:r>
                  </m:oMath>
                </a14:m>
                <a:r>
                  <a:rPr lang="zh-CN" altLang="en-US" b="1" dirty="0" smtClean="0"/>
                  <a:t>，有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zh-CN" altLang="en-US" b="1" dirty="0" smtClean="0"/>
                  <a:t>成立，故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zh-CN" altLang="en-US" b="1" dirty="0" smtClean="0"/>
                  <a:t>是自反的。</a:t>
                </a:r>
                <a:endParaRPr lang="en-US" altLang="zh-CN" b="1" dirty="0" smtClean="0"/>
              </a:p>
              <a:p>
                <a:pPr marL="400050" lvl="1" indent="0">
                  <a:buNone/>
                </a:pPr>
                <a:r>
                  <a:rPr lang="en-US" altLang="zh-CN" b="1" dirty="0" smtClean="0"/>
                  <a:t>(2)</a:t>
                </a:r>
                <a:r>
                  <a:rPr lang="zh-CN" altLang="en-US" b="1" dirty="0" smtClean="0"/>
                  <a:t>对任何实数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𝒃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𝑹</m:t>
                    </m:r>
                  </m:oMath>
                </a14:m>
                <a:r>
                  <a:rPr lang="zh-CN" altLang="en-US" b="1" dirty="0" smtClean="0"/>
                  <a:t>，</a:t>
                </a:r>
                <a:r>
                  <a:rPr lang="zh-CN" altLang="en-US" b="1" dirty="0"/>
                  <a:t>如果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𝒃</m:t>
                    </m:r>
                  </m:oMath>
                </a14:m>
                <a:r>
                  <a:rPr lang="zh-CN" altLang="en-US" b="1" dirty="0" smtClean="0"/>
                  <a:t>且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𝒃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zh-CN" altLang="en-US" b="1" dirty="0" smtClean="0"/>
                  <a:t>，则必有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𝒃</m:t>
                    </m:r>
                  </m:oMath>
                </a14:m>
                <a:r>
                  <a:rPr lang="zh-CN" altLang="en-US" b="1" dirty="0" smtClean="0"/>
                  <a:t>，故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zh-CN" altLang="en-US" b="1" dirty="0" smtClean="0"/>
                  <a:t>是反对称的。</a:t>
                </a:r>
                <a:endParaRPr lang="en-US" altLang="zh-CN" b="1" dirty="0" smtClean="0"/>
              </a:p>
              <a:p>
                <a:pPr marL="400050" lvl="1" indent="0">
                  <a:buNone/>
                </a:pPr>
                <a:r>
                  <a:rPr lang="en-US" altLang="zh-CN" b="1" dirty="0" smtClean="0"/>
                  <a:t>(3)</a:t>
                </a:r>
                <a:r>
                  <a:rPr lang="zh-CN" altLang="en-US" b="1" dirty="0" smtClean="0"/>
                  <a:t>如果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𝒃</m:t>
                    </m:r>
                  </m:oMath>
                </a14:m>
                <a:r>
                  <a:rPr lang="zh-CN" altLang="en-US" b="1" dirty="0"/>
                  <a:t>且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𝒃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𝒄</m:t>
                    </m:r>
                  </m:oMath>
                </a14:m>
                <a:r>
                  <a:rPr lang="zh-CN" altLang="en-US" b="1" dirty="0" smtClean="0"/>
                  <a:t>，那么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𝒄</m:t>
                    </m:r>
                  </m:oMath>
                </a14:m>
                <a:r>
                  <a:rPr lang="zh-CN" altLang="en-US" b="1" dirty="0" smtClean="0"/>
                  <a:t>，故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zh-CN" altLang="en-US" b="1" dirty="0" smtClean="0"/>
                  <a:t>是传递的。</a:t>
                </a:r>
                <a:endParaRPr lang="en-US" altLang="zh-CN" b="1" dirty="0" smtClean="0"/>
              </a:p>
              <a:p>
                <a:pPr marL="400050" lvl="1" indent="0">
                  <a:buNone/>
                </a:pPr>
                <a:r>
                  <a:rPr lang="zh-CN" altLang="en-US" b="1" dirty="0" smtClean="0"/>
                  <a:t>因此，</a:t>
                </a:r>
                <a:r>
                  <a:rPr lang="en-US" altLang="zh-CN" b="1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zh-CN" altLang="en-US" b="1" dirty="0" smtClean="0"/>
                  <a:t>是个偏序关系。</a:t>
                </a:r>
                <a:endParaRPr lang="zh-CN" altLang="en-US" b="1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37" t="-14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C87BA-7BB4-4FBB-8EE6-A30C0FB65631}" type="datetime1">
              <a:rPr lang="zh-CN" altLang="en-US" smtClean="0"/>
              <a:pPr/>
              <a:t>2020/11/9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0C485-3EAF-4318-915D-9216C2569B1B}" type="slidenum">
              <a:rPr lang="zh-CN" altLang="en-US" smtClean="0"/>
              <a:pPr/>
              <a:t>105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581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3-12 </a:t>
            </a:r>
            <a:r>
              <a:rPr lang="zh-CN" altLang="en-US" dirty="0"/>
              <a:t>序关系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b="1" dirty="0" smtClean="0">
                    <a:solidFill>
                      <a:srgbClr val="0000CC"/>
                    </a:solidFill>
                  </a:rPr>
                  <a:t>例题</a:t>
                </a:r>
                <a:r>
                  <a:rPr lang="en-US" altLang="zh-CN" b="1" dirty="0" smtClean="0">
                    <a:solidFill>
                      <a:srgbClr val="0000CC"/>
                    </a:solidFill>
                  </a:rPr>
                  <a:t>2</a:t>
                </a:r>
                <a:r>
                  <a:rPr lang="en-US" altLang="zh-CN" b="1" dirty="0" smtClean="0"/>
                  <a:t> </a:t>
                </a:r>
                <a:r>
                  <a:rPr lang="zh-CN" altLang="en-US" b="1" dirty="0" smtClean="0"/>
                  <a:t>给定集合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={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𝟔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𝟖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zh-CN" altLang="en-US" b="1" dirty="0" smtClean="0"/>
                  <a:t>，令</a:t>
                </a:r>
                <a:r>
                  <a:rPr lang="zh-CN" altLang="en-US" b="1" dirty="0"/>
                  <a:t>“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≼</m:t>
                    </m:r>
                    <m:r>
                      <a:rPr lang="zh-CN" alt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”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={</m:t>
                    </m:r>
                    <m:d>
                      <m:dPr>
                        <m:begChr m:val="⟨"/>
                        <m:endChr m:val="⟩"/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zh-CN" altLang="en-US" b="1" i="1">
                        <a:latin typeface="Cambria Math" panose="02040503050406030204" pitchFamily="18" charset="0"/>
                      </a:rPr>
                      <m:t>整除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zh-CN" altLang="en-US" b="1" dirty="0" smtClean="0"/>
                  <a:t>，验证“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≼</m:t>
                    </m:r>
                  </m:oMath>
                </a14:m>
                <a:r>
                  <a:rPr lang="zh-CN" altLang="en-US" b="1" dirty="0" smtClean="0"/>
                  <a:t>”是偏序关系。</a:t>
                </a:r>
                <a:endParaRPr lang="en-US" altLang="zh-CN" b="1" dirty="0" smtClean="0"/>
              </a:p>
              <a:p>
                <a:r>
                  <a:rPr lang="zh-CN" altLang="en-US" b="1" dirty="0" smtClean="0"/>
                  <a:t>解</a:t>
                </a:r>
                <a:r>
                  <a:rPr lang="en-US" altLang="zh-CN" b="1" dirty="0" smtClean="0"/>
                  <a:t>. </a:t>
                </a:r>
                <a:r>
                  <a:rPr lang="zh-CN" altLang="en-US" b="1" dirty="0"/>
                  <a:t>“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≼</m:t>
                    </m:r>
                  </m:oMath>
                </a14:m>
                <a:r>
                  <a:rPr lang="zh-CN" altLang="en-US" b="1" dirty="0" smtClean="0"/>
                  <a:t>”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={</m:t>
                    </m:r>
                    <m:d>
                      <m:dPr>
                        <m:begChr m:val="⟨"/>
                        <m:endChr m:val="⟩"/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</m:d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begChr m:val="⟨"/>
                        <m:endChr m:val="⟩"/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𝟑</m:t>
                        </m:r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𝟑</m:t>
                        </m:r>
                      </m:e>
                    </m:d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begChr m:val="⟨"/>
                        <m:endChr m:val="⟩"/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𝟔</m:t>
                        </m:r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𝟔</m:t>
                        </m:r>
                      </m:e>
                    </m:d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begChr m:val="⟨"/>
                        <m:endChr m:val="⟩"/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𝟖</m:t>
                        </m:r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𝟖</m:t>
                        </m:r>
                      </m:e>
                    </m:d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begChr m:val="⟨"/>
                        <m:endChr m:val="⟩"/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𝟔</m:t>
                        </m:r>
                      </m:e>
                    </m:d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begChr m:val="⟨"/>
                        <m:endChr m:val="⟩"/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𝟖</m:t>
                        </m:r>
                      </m:e>
                    </m:d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begChr m:val="⟨"/>
                        <m:endChr m:val="⟩"/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𝟑</m:t>
                        </m:r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𝟔</m:t>
                        </m:r>
                      </m:e>
                    </m:d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altLang="zh-CN" b="1" dirty="0" smtClean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𝑴</m:t>
                        </m:r>
                      </m:e>
                      <m:sub>
                        <m:r>
                          <m:rPr>
                            <m:nor/>
                          </m:rPr>
                          <a:rPr lang="en-US" altLang="zh-CN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≼</m:t>
                        </m:r>
                      </m:sub>
                    </m:sSub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e>
                                  <m:e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  <m:e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e>
                                  <m:e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e>
                                  <m:e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  <m:e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  <m:e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e>
                                  <m:e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  <m:e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endParaRPr lang="zh-CN" altLang="en-US" b="1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37" t="-1455" r="-48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C87BA-7BB4-4FBB-8EE6-A30C0FB65631}" type="datetime1">
              <a:rPr lang="zh-CN" altLang="en-US" smtClean="0"/>
              <a:pPr/>
              <a:t>2020/11/9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0C485-3EAF-4318-915D-9216C2569B1B}" type="slidenum">
              <a:rPr lang="zh-CN" altLang="en-US" smtClean="0"/>
              <a:pPr/>
              <a:t>106</a:t>
            </a:fld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5364088" y="4545124"/>
            <a:ext cx="216024" cy="21602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5364088" y="4749299"/>
                <a:ext cx="50405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4088" y="4749299"/>
                <a:ext cx="504056" cy="36933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椭圆 7"/>
          <p:cNvSpPr/>
          <p:nvPr/>
        </p:nvSpPr>
        <p:spPr>
          <a:xfrm>
            <a:off x="6048164" y="3361638"/>
            <a:ext cx="216024" cy="21602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/>
              <p:cNvSpPr txBox="1"/>
              <p:nvPr/>
            </p:nvSpPr>
            <p:spPr>
              <a:xfrm>
                <a:off x="6156176" y="3068960"/>
                <a:ext cx="50405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6176" y="3068960"/>
                <a:ext cx="504056" cy="36933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椭圆 9"/>
          <p:cNvSpPr/>
          <p:nvPr/>
        </p:nvSpPr>
        <p:spPr>
          <a:xfrm>
            <a:off x="7172069" y="4402563"/>
            <a:ext cx="216024" cy="21602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/>
              <p:cNvSpPr txBox="1"/>
              <p:nvPr/>
            </p:nvSpPr>
            <p:spPr>
              <a:xfrm>
                <a:off x="7280081" y="4171146"/>
                <a:ext cx="50405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0081" y="4171146"/>
                <a:ext cx="504056" cy="36933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椭圆 11"/>
          <p:cNvSpPr/>
          <p:nvPr/>
        </p:nvSpPr>
        <p:spPr>
          <a:xfrm>
            <a:off x="7856145" y="3208329"/>
            <a:ext cx="216024" cy="21602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/>
              <p:cNvSpPr txBox="1"/>
              <p:nvPr/>
            </p:nvSpPr>
            <p:spPr>
              <a:xfrm>
                <a:off x="7871667" y="2992306"/>
                <a:ext cx="50405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3" name="文本框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1667" y="2992306"/>
                <a:ext cx="504056" cy="36933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直接箭头连接符 14"/>
          <p:cNvCxnSpPr>
            <a:stCxn id="6" idx="6"/>
            <a:endCxn id="10" idx="2"/>
          </p:cNvCxnSpPr>
          <p:nvPr/>
        </p:nvCxnSpPr>
        <p:spPr>
          <a:xfrm flipV="1">
            <a:off x="5580112" y="4510575"/>
            <a:ext cx="1591957" cy="14256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/>
          <p:nvPr/>
        </p:nvCxnSpPr>
        <p:spPr>
          <a:xfrm flipV="1">
            <a:off x="6264188" y="3321715"/>
            <a:ext cx="1591957" cy="14256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>
            <a:stCxn id="8" idx="5"/>
            <a:endCxn id="10" idx="1"/>
          </p:cNvCxnSpPr>
          <p:nvPr/>
        </p:nvCxnSpPr>
        <p:spPr>
          <a:xfrm>
            <a:off x="6232552" y="3546026"/>
            <a:ext cx="971153" cy="88817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曲线连接符 19"/>
          <p:cNvCxnSpPr/>
          <p:nvPr/>
        </p:nvCxnSpPr>
        <p:spPr>
          <a:xfrm rot="16200000" flipH="1" flipV="1">
            <a:off x="5337453" y="4589644"/>
            <a:ext cx="184388" cy="76376"/>
          </a:xfrm>
          <a:prstGeom prst="curvedConnector5">
            <a:avLst>
              <a:gd name="adj1" fmla="val -123978"/>
              <a:gd name="adj2" fmla="val 621445"/>
              <a:gd name="adj3" fmla="val 223978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曲线连接符 23"/>
          <p:cNvCxnSpPr/>
          <p:nvPr/>
        </p:nvCxnSpPr>
        <p:spPr>
          <a:xfrm rot="16200000" flipH="1" flipV="1">
            <a:off x="7822892" y="3262614"/>
            <a:ext cx="184388" cy="76376"/>
          </a:xfrm>
          <a:prstGeom prst="curvedConnector5">
            <a:avLst>
              <a:gd name="adj1" fmla="val -123978"/>
              <a:gd name="adj2" fmla="val -553200"/>
              <a:gd name="adj3" fmla="val 223978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曲线连接符 25"/>
          <p:cNvCxnSpPr/>
          <p:nvPr/>
        </p:nvCxnSpPr>
        <p:spPr>
          <a:xfrm rot="16200000" flipH="1" flipV="1">
            <a:off x="7156251" y="4459081"/>
            <a:ext cx="184388" cy="76376"/>
          </a:xfrm>
          <a:prstGeom prst="curvedConnector5">
            <a:avLst>
              <a:gd name="adj1" fmla="val -123978"/>
              <a:gd name="adj2" fmla="val -553200"/>
              <a:gd name="adj3" fmla="val 223978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曲线连接符 26"/>
          <p:cNvCxnSpPr/>
          <p:nvPr/>
        </p:nvCxnSpPr>
        <p:spPr>
          <a:xfrm rot="16200000" flipH="1" flipV="1">
            <a:off x="6025794" y="3403168"/>
            <a:ext cx="184388" cy="76376"/>
          </a:xfrm>
          <a:prstGeom prst="curvedConnector5">
            <a:avLst>
              <a:gd name="adj1" fmla="val -123978"/>
              <a:gd name="adj2" fmla="val 621445"/>
              <a:gd name="adj3" fmla="val 223978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9338915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3-12 </a:t>
            </a:r>
            <a:r>
              <a:rPr lang="zh-CN" altLang="en-US" dirty="0"/>
              <a:t>序关系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67544" y="1340768"/>
                <a:ext cx="8424936" cy="4608512"/>
              </a:xfrm>
            </p:spPr>
            <p:txBody>
              <a:bodyPr>
                <a:normAutofit fontScale="92500"/>
              </a:bodyPr>
              <a:lstStyle/>
              <a:p>
                <a:r>
                  <a:rPr lang="zh-CN" altLang="en-US" b="1" dirty="0" smtClean="0">
                    <a:solidFill>
                      <a:srgbClr val="0000CC"/>
                    </a:solidFill>
                  </a:rPr>
                  <a:t>定义</a:t>
                </a:r>
                <a:r>
                  <a:rPr lang="en-US" altLang="zh-CN" b="1" dirty="0" smtClean="0">
                    <a:solidFill>
                      <a:srgbClr val="0000CC"/>
                    </a:solidFill>
                  </a:rPr>
                  <a:t>3-12.2 </a:t>
                </a:r>
                <a:r>
                  <a:rPr lang="zh-CN" altLang="en-US" b="1" dirty="0" smtClean="0"/>
                  <a:t>在偏序集合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,≼</m:t>
                        </m:r>
                      </m:e>
                    </m:d>
                  </m:oMath>
                </a14:m>
                <a:r>
                  <a:rPr lang="zh-CN" altLang="en-US" b="1" dirty="0" smtClean="0"/>
                  <a:t>中，如果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𝑨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≼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𝒚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zh-CN" altLang="en-US" b="1" dirty="0" smtClean="0"/>
                  <a:t>且没有其他元素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r>
                  <a:rPr lang="zh-CN" altLang="en-US" b="1" dirty="0" smtClean="0"/>
                  <a:t>满足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≼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𝒛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𝒛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≼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zh-CN" altLang="en-US" b="1" dirty="0" smtClean="0"/>
                  <a:t>，则称</a:t>
                </a:r>
                <a:r>
                  <a:rPr lang="zh-CN" altLang="en-US" b="1" dirty="0" smtClean="0">
                    <a:solidFill>
                      <a:srgbClr val="CC00CC"/>
                    </a:solidFill>
                  </a:rPr>
                  <a:t>元素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solidFill>
                          <a:srgbClr val="CC00CC"/>
                        </a:solidFill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zh-CN" altLang="en-US" b="1" dirty="0" smtClean="0">
                    <a:solidFill>
                      <a:srgbClr val="CC00CC"/>
                    </a:solidFill>
                  </a:rPr>
                  <a:t>盖住元素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solidFill>
                          <a:srgbClr val="CC00CC"/>
                        </a:solidFill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zh-CN" altLang="en-US" b="1" dirty="0" smtClean="0"/>
                  <a:t>。</a:t>
                </a:r>
                <a:r>
                  <a:rPr lang="zh-CN" altLang="en-US" b="1" dirty="0" smtClean="0">
                    <a:solidFill>
                      <a:srgbClr val="CC00CC"/>
                    </a:solidFill>
                  </a:rPr>
                  <a:t>并且记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solidFill>
                          <a:srgbClr val="CC00CC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b="1" i="0" smtClean="0">
                        <a:solidFill>
                          <a:srgbClr val="CC00CC"/>
                        </a:solidFill>
                        <a:latin typeface="Cambria Math" panose="02040503050406030204" pitchFamily="18" charset="0"/>
                      </a:rPr>
                      <m:t>𝐂𝐎𝐕</m:t>
                    </m:r>
                    <m:r>
                      <a:rPr lang="en-US" altLang="zh-CN" b="1" i="1" smtClean="0">
                        <a:solidFill>
                          <a:srgbClr val="CC00CC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b="1" i="1" smtClean="0">
                        <a:solidFill>
                          <a:srgbClr val="CC00CC"/>
                        </a:solidFill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altLang="zh-CN" b="1" i="1" smtClean="0">
                        <a:solidFill>
                          <a:srgbClr val="CC00CC"/>
                        </a:solidFill>
                        <a:latin typeface="Cambria Math" panose="02040503050406030204" pitchFamily="18" charset="0"/>
                      </a:rPr>
                      <m:t>={</m:t>
                    </m:r>
                    <m:d>
                      <m:dPr>
                        <m:begChr m:val="⟨"/>
                        <m:endChr m:val="⟩"/>
                        <m:ctrlPr>
                          <a:rPr lang="en-US" altLang="zh-CN" b="1" i="1" smtClean="0">
                            <a:solidFill>
                              <a:srgbClr val="CC00CC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solidFill>
                              <a:srgbClr val="CC00CC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altLang="zh-CN" b="1" i="1" smtClean="0">
                            <a:solidFill>
                              <a:srgbClr val="CC00CC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 smtClean="0">
                            <a:solidFill>
                              <a:srgbClr val="CC00CC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d>
                    <m:r>
                      <a:rPr lang="en-US" altLang="zh-CN" b="1" i="1" smtClean="0">
                        <a:solidFill>
                          <a:srgbClr val="CC00CC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zh-CN" b="1" i="1" smtClean="0">
                        <a:solidFill>
                          <a:srgbClr val="CC00CC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b="1" i="1" smtClean="0">
                        <a:solidFill>
                          <a:srgbClr val="CC00CC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1" i="1" smtClean="0">
                        <a:solidFill>
                          <a:srgbClr val="CC00CC"/>
                        </a:solidFill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altLang="zh-CN" b="1" i="1" smtClean="0">
                        <a:solidFill>
                          <a:srgbClr val="CC00C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zh-CN" b="1" i="1" smtClean="0">
                        <a:solidFill>
                          <a:srgbClr val="CC00C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𝑨</m:t>
                    </m:r>
                    <m:r>
                      <a:rPr lang="en-US" altLang="zh-CN" b="1" i="1" smtClean="0">
                        <a:solidFill>
                          <a:srgbClr val="CC00C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;</m:t>
                    </m:r>
                    <m:r>
                      <a:rPr lang="en-US" altLang="zh-CN" b="1" i="1" smtClean="0">
                        <a:solidFill>
                          <a:srgbClr val="CC00C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𝒚</m:t>
                    </m:r>
                    <m:r>
                      <a:rPr lang="zh-CN" altLang="en-US" b="1" i="1">
                        <a:solidFill>
                          <a:srgbClr val="CC00C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盖住</m:t>
                    </m:r>
                    <m:r>
                      <a:rPr lang="en-US" altLang="zh-CN" b="1" i="1" smtClean="0">
                        <a:solidFill>
                          <a:srgbClr val="CC00C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  <m:r>
                      <a:rPr lang="en-US" altLang="zh-CN" b="1" i="1" smtClean="0">
                        <a:solidFill>
                          <a:srgbClr val="CC00CC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zh-CN" altLang="en-US" b="1" dirty="0" smtClean="0"/>
                  <a:t>。</a:t>
                </a:r>
                <a:endParaRPr lang="en-US" altLang="zh-CN" b="1" dirty="0" smtClean="0"/>
              </a:p>
              <a:p>
                <a:r>
                  <a:rPr lang="zh-CN" altLang="en-US" b="1" dirty="0" smtClean="0">
                    <a:solidFill>
                      <a:schemeClr val="accent6">
                        <a:lumMod val="75000"/>
                      </a:schemeClr>
                    </a:solidFill>
                  </a:rPr>
                  <a:t>注：给定偏序集，盖住关系是唯一的。</a:t>
                </a:r>
                <a:endParaRPr lang="en-US" altLang="zh-CN" b="1" dirty="0" smtClean="0">
                  <a:solidFill>
                    <a:schemeClr val="accent6">
                      <a:lumMod val="75000"/>
                    </a:schemeClr>
                  </a:solidFill>
                </a:endParaRPr>
              </a:p>
              <a:p>
                <a:r>
                  <a:rPr lang="zh-CN" altLang="en-US" b="1" dirty="0" smtClean="0">
                    <a:solidFill>
                      <a:srgbClr val="0000CC"/>
                    </a:solidFill>
                  </a:rPr>
                  <a:t>例题</a:t>
                </a:r>
                <a:r>
                  <a:rPr lang="en-US" altLang="zh-CN" b="1" dirty="0" smtClean="0">
                    <a:solidFill>
                      <a:srgbClr val="0000CC"/>
                    </a:solidFill>
                  </a:rPr>
                  <a:t>3 </a:t>
                </a:r>
                <a:r>
                  <a:rPr lang="zh-CN" altLang="en-US" b="1" dirty="0" smtClean="0"/>
                  <a:t>设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zh-CN" altLang="en-US" b="1" dirty="0" smtClean="0"/>
                  <a:t>是正整数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𝒎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𝟏𝟐</m:t>
                    </m:r>
                  </m:oMath>
                </a14:m>
                <a:r>
                  <a:rPr lang="zh-CN" altLang="en-US" b="1" dirty="0" smtClean="0"/>
                  <a:t>的因子集合，并设</a:t>
                </a:r>
                <a14:m>
                  <m:oMath xmlns:m="http://schemas.openxmlformats.org/officeDocument/2006/math">
                    <m:r>
                      <a:rPr lang="zh-CN" altLang="en-US" b="1" i="1" smtClean="0">
                        <a:latin typeface="Cambria Math" panose="02040503050406030204" pitchFamily="18" charset="0"/>
                      </a:rPr>
                      <m:t>≼</m:t>
                    </m:r>
                  </m:oMath>
                </a14:m>
                <a:r>
                  <a:rPr lang="zh-CN" altLang="en-US" b="1" dirty="0" smtClean="0"/>
                  <a:t>为整除关系，求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𝑪𝑶𝑽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zh-CN" altLang="en-US" b="1" dirty="0" smtClean="0"/>
                  <a:t>。</a:t>
                </a:r>
                <a:endParaRPr lang="en-US" altLang="zh-CN" b="1" dirty="0" smtClean="0"/>
              </a:p>
              <a:p>
                <a:r>
                  <a:rPr lang="zh-CN" altLang="en-US" b="1" dirty="0" smtClean="0">
                    <a:solidFill>
                      <a:srgbClr val="0000CC"/>
                    </a:solidFill>
                  </a:rPr>
                  <a:t>解</a:t>
                </a:r>
                <a:r>
                  <a:rPr lang="en-US" altLang="zh-CN" b="1" dirty="0" smtClean="0">
                    <a:solidFill>
                      <a:srgbClr val="0000CC"/>
                    </a:solidFill>
                  </a:rPr>
                  <a:t>.</a:t>
                </a:r>
                <a:r>
                  <a:rPr lang="en-US" altLang="zh-CN" b="1" dirty="0" smtClean="0"/>
                  <a:t> 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𝒎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𝟏𝟐</m:t>
                    </m:r>
                  </m:oMath>
                </a14:m>
                <a:r>
                  <a:rPr lang="zh-CN" altLang="en-US" b="1" dirty="0" smtClean="0"/>
                  <a:t>其因子集合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={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𝟒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𝟔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𝟏𝟐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altLang="zh-CN" b="1" dirty="0" smtClean="0"/>
              </a:p>
              <a:p>
                <a:r>
                  <a:rPr lang="en-US" altLang="zh-CN" b="1" dirty="0" smtClean="0"/>
                  <a:t>“</a:t>
                </a:r>
                <a14:m>
                  <m:oMath xmlns:m="http://schemas.openxmlformats.org/officeDocument/2006/math">
                    <m:r>
                      <a:rPr lang="zh-CN" altLang="en-US" b="1" i="1">
                        <a:latin typeface="Cambria Math" panose="02040503050406030204" pitchFamily="18" charset="0"/>
                      </a:rPr>
                      <m:t>≼</m:t>
                    </m:r>
                  </m:oMath>
                </a14:m>
                <a:r>
                  <a:rPr lang="en-US" altLang="zh-CN" b="1" dirty="0" smtClean="0"/>
                  <a:t>”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={</m:t>
                    </m:r>
                    <m:d>
                      <m:dPr>
                        <m:begChr m:val="⟨"/>
                        <m:endChr m:val="⟩"/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</m:d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begChr m:val="⟨"/>
                        <m:endChr m:val="⟩"/>
                        <m:ctrlPr>
                          <a:rPr lang="en-US" altLang="zh-CN" b="1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𝟑</m:t>
                        </m:r>
                      </m:e>
                    </m:d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begChr m:val="⟨"/>
                        <m:endChr m:val="⟩"/>
                        <m:ctrlPr>
                          <a:rPr lang="en-US" altLang="zh-CN" b="1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𝟒</m:t>
                        </m:r>
                      </m:e>
                    </m:d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begChr m:val="⟨"/>
                        <m:endChr m:val="⟩"/>
                        <m:ctrlPr>
                          <a:rPr lang="en-US" altLang="zh-CN" b="1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𝟔</m:t>
                        </m:r>
                      </m:e>
                    </m:d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begChr m:val="⟨"/>
                        <m:endChr m:val="⟩"/>
                        <m:ctrlPr>
                          <a:rPr lang="en-US" altLang="zh-CN" b="1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</m:d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begChr m:val="⟨"/>
                        <m:endChr m:val="⟩"/>
                        <m:ctrlPr>
                          <a:rPr lang="en-US" altLang="zh-CN" b="1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𝟒</m:t>
                        </m:r>
                      </m:e>
                    </m:d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begChr m:val="⟨"/>
                        <m:endChr m:val="⟩"/>
                        <m:ctrlPr>
                          <a:rPr lang="en-US" altLang="zh-CN" b="1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𝟔</m:t>
                        </m:r>
                      </m:e>
                    </m:d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begChr m:val="⟨"/>
                        <m:endChr m:val="⟩"/>
                        <m:ctrlPr>
                          <a:rPr lang="en-US" altLang="zh-CN" b="1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𝟏𝟐</m:t>
                        </m:r>
                      </m:e>
                    </m:d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begChr m:val="⟨"/>
                        <m:endChr m:val="⟩"/>
                        <m:ctrlPr>
                          <a:rPr lang="en-US" altLang="zh-CN" b="1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𝟑</m:t>
                        </m:r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𝟔</m:t>
                        </m:r>
                      </m:e>
                    </m:d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begChr m:val="⟨"/>
                        <m:endChr m:val="⟩"/>
                        <m:ctrlPr>
                          <a:rPr lang="en-US" altLang="zh-CN" b="1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𝟑</m:t>
                        </m:r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𝟏𝟐</m:t>
                        </m:r>
                      </m:e>
                    </m:d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endParaRPr lang="en-US" altLang="zh-CN" b="1" i="1" dirty="0" smtClean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altLang="zh-CN" b="1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 dirty="0" smtClean="0">
                              <a:latin typeface="Cambria Math" panose="02040503050406030204" pitchFamily="18" charset="0"/>
                            </a:rPr>
                            <m:t>𝟒</m:t>
                          </m:r>
                          <m:r>
                            <a:rPr lang="en-US" altLang="zh-CN" b="1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1" i="1" dirty="0" smtClean="0">
                              <a:latin typeface="Cambria Math" panose="02040503050406030204" pitchFamily="18" charset="0"/>
                            </a:rPr>
                            <m:t>𝟏𝟐</m:t>
                          </m:r>
                        </m:e>
                      </m:d>
                      <m:r>
                        <a:rPr lang="en-US" altLang="zh-CN" b="1" i="1" dirty="0"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altLang="zh-CN" b="1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 dirty="0" smtClean="0">
                              <a:latin typeface="Cambria Math" panose="02040503050406030204" pitchFamily="18" charset="0"/>
                            </a:rPr>
                            <m:t>𝟔</m:t>
                          </m:r>
                          <m:r>
                            <a:rPr lang="en-US" altLang="zh-CN" b="1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1" i="1" dirty="0">
                              <a:latin typeface="Cambria Math" panose="02040503050406030204" pitchFamily="18" charset="0"/>
                            </a:rPr>
                            <m:t>𝟏𝟐</m:t>
                          </m:r>
                        </m:e>
                      </m:d>
                      <m:r>
                        <a:rPr lang="en-US" altLang="zh-CN" b="1" i="1" dirty="0"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altLang="zh-CN" b="1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 dirty="0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altLang="zh-CN" b="1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1" i="1" dirty="0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en-US" altLang="zh-CN" b="1" i="1" dirty="0"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altLang="zh-CN" b="1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 dirty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altLang="zh-CN" b="1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1" i="1" dirty="0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e>
                      </m:d>
                      <m:r>
                        <a:rPr lang="en-US" altLang="zh-CN" b="1" i="1" dirty="0"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altLang="zh-CN" b="1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 dirty="0" smtClean="0"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altLang="zh-CN" b="1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1" i="1" dirty="0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e>
                      </m:d>
                      <m:r>
                        <a:rPr lang="en-US" altLang="zh-CN" b="1" i="1" dirty="0"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altLang="zh-CN" b="1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 dirty="0" smtClean="0">
                              <a:latin typeface="Cambria Math" panose="02040503050406030204" pitchFamily="18" charset="0"/>
                            </a:rPr>
                            <m:t>𝟒</m:t>
                          </m:r>
                          <m:r>
                            <a:rPr lang="en-US" altLang="zh-CN" b="1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1" i="1" dirty="0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e>
                      </m:d>
                      <m:r>
                        <a:rPr lang="en-US" altLang="zh-CN" b="1" i="1" dirty="0" smtClean="0"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altLang="zh-CN" b="1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 dirty="0" smtClean="0">
                              <a:latin typeface="Cambria Math" panose="02040503050406030204" pitchFamily="18" charset="0"/>
                            </a:rPr>
                            <m:t>𝟔</m:t>
                          </m:r>
                          <m:r>
                            <a:rPr lang="en-US" altLang="zh-CN" b="1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1" i="1" dirty="0" smtClean="0">
                              <a:latin typeface="Cambria Math" panose="02040503050406030204" pitchFamily="18" charset="0"/>
                            </a:rPr>
                            <m:t>𝟔</m:t>
                          </m:r>
                        </m:e>
                      </m:d>
                      <m:r>
                        <a:rPr lang="en-US" altLang="zh-CN" b="1" i="1" dirty="0"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altLang="zh-CN" b="1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 dirty="0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altLang="zh-CN" b="1" i="1" dirty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altLang="zh-CN" b="1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1" i="1" dirty="0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altLang="zh-CN" b="1" i="1" dirty="0">
                              <a:latin typeface="Cambria Math" panose="02040503050406030204" pitchFamily="18" charset="0"/>
                            </a:rPr>
                            <m:t>𝟐</m:t>
                          </m:r>
                        </m:e>
                      </m:d>
                      <m:r>
                        <a:rPr lang="en-US" altLang="zh-CN" b="1" i="1" dirty="0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altLang="zh-CN" b="1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𝑪𝑶𝑽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={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altLang="zh-CN" b="1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 dirty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altLang="zh-CN" b="1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1" i="1" dirty="0">
                              <a:latin typeface="Cambria Math" panose="02040503050406030204" pitchFamily="18" charset="0"/>
                            </a:rPr>
                            <m:t>𝟐</m:t>
                          </m:r>
                        </m:e>
                      </m:d>
                      <m:r>
                        <a:rPr lang="en-US" altLang="zh-CN" b="1" i="1" dirty="0"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altLang="zh-CN" b="1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 dirty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altLang="zh-CN" b="1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1" i="1" dirty="0">
                              <a:latin typeface="Cambria Math" panose="02040503050406030204" pitchFamily="18" charset="0"/>
                            </a:rPr>
                            <m:t>𝟑</m:t>
                          </m:r>
                        </m:e>
                      </m:d>
                      <m:r>
                        <a:rPr lang="en-US" altLang="zh-CN" b="1" i="1" dirty="0"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altLang="zh-CN" b="1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 dirty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altLang="zh-CN" b="1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1" i="1" dirty="0">
                              <a:latin typeface="Cambria Math" panose="02040503050406030204" pitchFamily="18" charset="0"/>
                            </a:rPr>
                            <m:t>𝟒</m:t>
                          </m:r>
                        </m:e>
                      </m:d>
                      <m:r>
                        <a:rPr lang="en-US" altLang="zh-CN" b="1" i="1" dirty="0"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altLang="zh-CN" b="1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 dirty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altLang="zh-CN" b="1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1" i="1" dirty="0">
                              <a:latin typeface="Cambria Math" panose="02040503050406030204" pitchFamily="18" charset="0"/>
                            </a:rPr>
                            <m:t>𝟔</m:t>
                          </m:r>
                        </m:e>
                      </m:d>
                      <m:r>
                        <a:rPr lang="en-US" altLang="zh-CN" b="1" i="1" dirty="0"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altLang="zh-CN" b="1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 dirty="0"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altLang="zh-CN" b="1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1" i="1" dirty="0">
                              <a:latin typeface="Cambria Math" panose="02040503050406030204" pitchFamily="18" charset="0"/>
                            </a:rPr>
                            <m:t>𝟔</m:t>
                          </m:r>
                        </m:e>
                      </m:d>
                      <m:r>
                        <a:rPr lang="en-US" altLang="zh-CN" b="1" i="1" dirty="0"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altLang="zh-CN" b="1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 dirty="0">
                              <a:latin typeface="Cambria Math" panose="02040503050406030204" pitchFamily="18" charset="0"/>
                            </a:rPr>
                            <m:t>𝟒</m:t>
                          </m:r>
                          <m:r>
                            <a:rPr lang="en-US" altLang="zh-CN" b="1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1" i="1" dirty="0">
                              <a:latin typeface="Cambria Math" panose="02040503050406030204" pitchFamily="18" charset="0"/>
                            </a:rPr>
                            <m:t>𝟏𝟐</m:t>
                          </m:r>
                        </m:e>
                      </m:d>
                      <m:r>
                        <a:rPr lang="en-US" altLang="zh-CN" b="1" i="1" dirty="0"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altLang="zh-CN" b="1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 dirty="0">
                              <a:latin typeface="Cambria Math" panose="02040503050406030204" pitchFamily="18" charset="0"/>
                            </a:rPr>
                            <m:t>𝟔</m:t>
                          </m:r>
                          <m:r>
                            <a:rPr lang="en-US" altLang="zh-CN" b="1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1" i="1" dirty="0">
                              <a:latin typeface="Cambria Math" panose="02040503050406030204" pitchFamily="18" charset="0"/>
                            </a:rPr>
                            <m:t>𝟏𝟐</m:t>
                          </m:r>
                        </m:e>
                      </m:d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zh-CN" altLang="en-US" b="1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7544" y="1340768"/>
                <a:ext cx="8424936" cy="4608512"/>
              </a:xfrm>
              <a:blipFill rotWithShape="0">
                <a:blip r:embed="rId2"/>
                <a:stretch>
                  <a:fillRect l="-868" t="-1323" r="-5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C87BA-7BB4-4FBB-8EE6-A30C0FB65631}" type="datetime1">
              <a:rPr lang="zh-CN" altLang="en-US" smtClean="0"/>
              <a:pPr/>
              <a:t>2020/11/9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0C485-3EAF-4318-915D-9216C2569B1B}" type="slidenum">
              <a:rPr lang="zh-CN" altLang="en-US" smtClean="0"/>
              <a:pPr/>
              <a:t>107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548082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3-12 </a:t>
            </a:r>
            <a:r>
              <a:rPr lang="zh-CN" altLang="en-US" dirty="0"/>
              <a:t>序关系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67544" y="1340768"/>
                <a:ext cx="8229600" cy="2592288"/>
              </a:xfrm>
            </p:spPr>
            <p:txBody>
              <a:bodyPr/>
              <a:lstStyle/>
              <a:p>
                <a:r>
                  <a:rPr lang="zh-CN" altLang="en-US" b="1" dirty="0" smtClean="0"/>
                  <a:t>用</a:t>
                </a:r>
                <a:r>
                  <a:rPr lang="zh-CN" altLang="en-US" b="1" dirty="0" smtClean="0">
                    <a:solidFill>
                      <a:srgbClr val="CC00CC"/>
                    </a:solidFill>
                  </a:rPr>
                  <a:t>盖住的性质</a:t>
                </a:r>
                <a:r>
                  <a:rPr lang="zh-CN" altLang="en-US" b="1" dirty="0" smtClean="0"/>
                  <a:t>画出</a:t>
                </a:r>
                <a:r>
                  <a:rPr lang="zh-CN" altLang="en-US" b="1" dirty="0" smtClean="0">
                    <a:solidFill>
                      <a:srgbClr val="CC0099"/>
                    </a:solidFill>
                  </a:rPr>
                  <a:t>偏序集合图</a:t>
                </a:r>
                <a:r>
                  <a:rPr lang="zh-CN" altLang="en-US" b="1" dirty="0" smtClean="0"/>
                  <a:t>，或称</a:t>
                </a:r>
                <a:r>
                  <a:rPr lang="zh-CN" altLang="en-US" b="1" dirty="0" smtClean="0">
                    <a:solidFill>
                      <a:srgbClr val="CC0099"/>
                    </a:solidFill>
                  </a:rPr>
                  <a:t>哈斯图</a:t>
                </a:r>
                <a:r>
                  <a:rPr lang="zh-CN" altLang="en-US" b="1" dirty="0" smtClean="0"/>
                  <a:t>，其作图规则为：</a:t>
                </a:r>
                <a:endParaRPr lang="en-US" altLang="zh-CN" b="1" dirty="0" smtClean="0"/>
              </a:p>
              <a:p>
                <a:pPr lvl="1"/>
                <a:r>
                  <a:rPr lang="en-US" altLang="zh-CN" b="1" dirty="0" smtClean="0"/>
                  <a:t>(1) </a:t>
                </a:r>
                <a:r>
                  <a:rPr lang="zh-CN" altLang="en-US" b="1" dirty="0" smtClean="0"/>
                  <a:t>用小圆圈代表元素</a:t>
                </a:r>
                <a:endParaRPr lang="en-US" altLang="zh-CN" b="1" dirty="0" smtClean="0"/>
              </a:p>
              <a:p>
                <a:pPr lvl="1"/>
                <a:r>
                  <a:rPr lang="en-US" altLang="zh-CN" b="1" dirty="0" smtClean="0"/>
                  <a:t>(2) </a:t>
                </a:r>
                <a:r>
                  <a:rPr lang="zh-CN" altLang="en-US" b="1" dirty="0" smtClean="0"/>
                  <a:t>如果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≼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zh-CN" altLang="en-US" b="1" dirty="0" smtClean="0"/>
                  <a:t>且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zh-CN" altLang="en-US" b="1" dirty="0" smtClean="0"/>
                  <a:t>，则将代表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zh-CN" altLang="en-US" b="1" dirty="0" smtClean="0"/>
                  <a:t>的小圆圈画在代表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zh-CN" altLang="en-US" b="1" dirty="0" smtClean="0"/>
                  <a:t>的小圆圈之上。</a:t>
                </a:r>
                <a:endParaRPr lang="en-US" altLang="zh-CN" b="1" dirty="0" smtClean="0"/>
              </a:p>
              <a:p>
                <a:pPr lvl="1"/>
                <a:r>
                  <a:rPr lang="en-US" altLang="zh-CN" b="1" dirty="0" smtClean="0"/>
                  <a:t>(3) </a:t>
                </a:r>
                <a:r>
                  <a:rPr lang="zh-CN" altLang="en-US" b="1" dirty="0" smtClean="0"/>
                  <a:t>如果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𝑪𝑶𝑽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zh-CN" altLang="en-US" b="1" dirty="0" smtClean="0"/>
                  <a:t>，则在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zh-CN" altLang="en-US" b="1" dirty="0" smtClean="0"/>
                  <a:t>和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zh-CN" altLang="en-US" b="1" dirty="0" smtClean="0"/>
                  <a:t>之间用直线连接。</a:t>
                </a:r>
                <a:endParaRPr lang="zh-CN" altLang="en-US" b="1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7544" y="1340768"/>
                <a:ext cx="8229600" cy="2592288"/>
              </a:xfrm>
              <a:blipFill rotWithShape="0">
                <a:blip r:embed="rId2"/>
                <a:stretch>
                  <a:fillRect l="-1037" t="-1882" r="-519" b="-16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C87BA-7BB4-4FBB-8EE6-A30C0FB65631}" type="datetime1">
              <a:rPr lang="zh-CN" altLang="en-US" smtClean="0"/>
              <a:pPr/>
              <a:t>2020/11/9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0C485-3EAF-4318-915D-9216C2569B1B}" type="slidenum">
              <a:rPr lang="zh-CN" altLang="en-US" smtClean="0"/>
              <a:pPr/>
              <a:t>108</a:t>
            </a:fld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6876256" y="4077072"/>
            <a:ext cx="144016" cy="14401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6876256" y="5924302"/>
            <a:ext cx="144016" cy="14401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7689435" y="5589513"/>
            <a:ext cx="144016" cy="14401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6012160" y="5517232"/>
            <a:ext cx="144016" cy="14401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6012160" y="4470024"/>
            <a:ext cx="144016" cy="14401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7689435" y="4534579"/>
            <a:ext cx="144016" cy="14401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" name="直接连接符 12"/>
          <p:cNvCxnSpPr>
            <a:stCxn id="9" idx="5"/>
            <a:endCxn id="7" idx="2"/>
          </p:cNvCxnSpPr>
          <p:nvPr/>
        </p:nvCxnSpPr>
        <p:spPr>
          <a:xfrm>
            <a:off x="6135085" y="5640157"/>
            <a:ext cx="741171" cy="35615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7020272" y="4178426"/>
            <a:ext cx="741171" cy="35615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>
            <a:stCxn id="10" idx="7"/>
            <a:endCxn id="6" idx="2"/>
          </p:cNvCxnSpPr>
          <p:nvPr/>
        </p:nvCxnSpPr>
        <p:spPr>
          <a:xfrm flipV="1">
            <a:off x="6135085" y="4149080"/>
            <a:ext cx="741171" cy="34203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>
            <a:endCxn id="8" idx="3"/>
          </p:cNvCxnSpPr>
          <p:nvPr/>
        </p:nvCxnSpPr>
        <p:spPr>
          <a:xfrm flipV="1">
            <a:off x="6991005" y="5712438"/>
            <a:ext cx="719521" cy="28938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>
            <a:stCxn id="10" idx="4"/>
            <a:endCxn id="9" idx="0"/>
          </p:cNvCxnSpPr>
          <p:nvPr/>
        </p:nvCxnSpPr>
        <p:spPr>
          <a:xfrm>
            <a:off x="6084168" y="4614040"/>
            <a:ext cx="0" cy="9031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>
            <a:off x="7758958" y="4686048"/>
            <a:ext cx="0" cy="9031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>
            <a:endCxn id="11" idx="3"/>
          </p:cNvCxnSpPr>
          <p:nvPr/>
        </p:nvCxnSpPr>
        <p:spPr>
          <a:xfrm flipV="1">
            <a:off x="6135085" y="4657504"/>
            <a:ext cx="1575441" cy="89299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/>
          <p:cNvSpPr txBox="1"/>
          <p:nvPr/>
        </p:nvSpPr>
        <p:spPr>
          <a:xfrm>
            <a:off x="7092280" y="6006325"/>
            <a:ext cx="298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1</a:t>
            </a:r>
            <a:endParaRPr lang="zh-CN" altLang="en-US" dirty="0"/>
          </a:p>
        </p:txBody>
      </p:sp>
      <p:sp>
        <p:nvSpPr>
          <p:cNvPr id="26" name="文本框 25"/>
          <p:cNvSpPr txBox="1"/>
          <p:nvPr/>
        </p:nvSpPr>
        <p:spPr>
          <a:xfrm>
            <a:off x="5826868" y="5640157"/>
            <a:ext cx="298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2</a:t>
            </a:r>
            <a:endParaRPr lang="zh-CN" altLang="en-US" dirty="0"/>
          </a:p>
        </p:txBody>
      </p:sp>
      <p:sp>
        <p:nvSpPr>
          <p:cNvPr id="27" name="文本框 26"/>
          <p:cNvSpPr txBox="1"/>
          <p:nvPr/>
        </p:nvSpPr>
        <p:spPr>
          <a:xfrm>
            <a:off x="7833451" y="5712438"/>
            <a:ext cx="298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3</a:t>
            </a:r>
            <a:endParaRPr lang="zh-CN" altLang="en-US" dirty="0"/>
          </a:p>
        </p:txBody>
      </p:sp>
      <p:sp>
        <p:nvSpPr>
          <p:cNvPr id="28" name="文本框 27"/>
          <p:cNvSpPr txBox="1"/>
          <p:nvPr/>
        </p:nvSpPr>
        <p:spPr>
          <a:xfrm>
            <a:off x="5769774" y="4493929"/>
            <a:ext cx="298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4</a:t>
            </a:r>
            <a:endParaRPr lang="zh-CN" altLang="en-US" dirty="0"/>
          </a:p>
        </p:txBody>
      </p:sp>
      <p:sp>
        <p:nvSpPr>
          <p:cNvPr id="29" name="文本框 28"/>
          <p:cNvSpPr txBox="1"/>
          <p:nvPr/>
        </p:nvSpPr>
        <p:spPr>
          <a:xfrm>
            <a:off x="7877294" y="4501382"/>
            <a:ext cx="298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6</a:t>
            </a:r>
            <a:endParaRPr lang="zh-CN" altLang="en-US" dirty="0"/>
          </a:p>
        </p:txBody>
      </p:sp>
      <p:sp>
        <p:nvSpPr>
          <p:cNvPr id="30" name="文本框 29"/>
          <p:cNvSpPr txBox="1"/>
          <p:nvPr/>
        </p:nvSpPr>
        <p:spPr>
          <a:xfrm>
            <a:off x="7162340" y="3932040"/>
            <a:ext cx="439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12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/>
              <p:cNvSpPr/>
              <p:nvPr/>
            </p:nvSpPr>
            <p:spPr>
              <a:xfrm>
                <a:off x="395141" y="4337512"/>
                <a:ext cx="4572000" cy="639983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𝑪𝑶𝑽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={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altLang="zh-CN" b="1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 dirty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altLang="zh-CN" b="1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1" i="1" dirty="0">
                              <a:latin typeface="Cambria Math" panose="02040503050406030204" pitchFamily="18" charset="0"/>
                            </a:rPr>
                            <m:t>𝟐</m:t>
                          </m:r>
                        </m:e>
                      </m:d>
                      <m:r>
                        <a:rPr lang="en-US" altLang="zh-CN" b="1" i="1" dirty="0"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altLang="zh-CN" b="1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 dirty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altLang="zh-CN" b="1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1" i="1" dirty="0">
                              <a:latin typeface="Cambria Math" panose="02040503050406030204" pitchFamily="18" charset="0"/>
                            </a:rPr>
                            <m:t>𝟑</m:t>
                          </m:r>
                        </m:e>
                      </m:d>
                      <m:r>
                        <a:rPr lang="en-US" altLang="zh-CN" b="1" i="1" dirty="0"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altLang="zh-CN" b="1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 dirty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altLang="zh-CN" b="1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1" i="1" dirty="0">
                              <a:latin typeface="Cambria Math" panose="02040503050406030204" pitchFamily="18" charset="0"/>
                            </a:rPr>
                            <m:t>𝟒</m:t>
                          </m:r>
                        </m:e>
                      </m:d>
                      <m:r>
                        <a:rPr lang="en-US" altLang="zh-CN" b="1" i="1" dirty="0"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altLang="zh-CN" b="1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 dirty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altLang="zh-CN" b="1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1" i="1" dirty="0">
                              <a:latin typeface="Cambria Math" panose="02040503050406030204" pitchFamily="18" charset="0"/>
                            </a:rPr>
                            <m:t>𝟔</m:t>
                          </m:r>
                        </m:e>
                      </m:d>
                      <m:r>
                        <a:rPr lang="en-US" altLang="zh-CN" b="1" i="1" dirty="0"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altLang="zh-CN" b="1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 dirty="0"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altLang="zh-CN" b="1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1" i="1" dirty="0">
                              <a:latin typeface="Cambria Math" panose="02040503050406030204" pitchFamily="18" charset="0"/>
                            </a:rPr>
                            <m:t>𝟔</m:t>
                          </m:r>
                        </m:e>
                      </m:d>
                      <m:r>
                        <a:rPr lang="en-US" altLang="zh-CN" b="1" i="1" dirty="0"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altLang="zh-CN" b="1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 dirty="0">
                              <a:latin typeface="Cambria Math" panose="02040503050406030204" pitchFamily="18" charset="0"/>
                            </a:rPr>
                            <m:t>𝟒</m:t>
                          </m:r>
                          <m:r>
                            <a:rPr lang="en-US" altLang="zh-CN" b="1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1" i="1" dirty="0">
                              <a:latin typeface="Cambria Math" panose="02040503050406030204" pitchFamily="18" charset="0"/>
                            </a:rPr>
                            <m:t>𝟏𝟐</m:t>
                          </m:r>
                        </m:e>
                      </m:d>
                      <m:r>
                        <a:rPr lang="en-US" altLang="zh-CN" b="1" i="1" dirty="0"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altLang="zh-CN" b="1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 dirty="0">
                              <a:latin typeface="Cambria Math" panose="02040503050406030204" pitchFamily="18" charset="0"/>
                            </a:rPr>
                            <m:t>𝟔</m:t>
                          </m:r>
                          <m:r>
                            <a:rPr lang="en-US" altLang="zh-CN" b="1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1" i="1" dirty="0">
                              <a:latin typeface="Cambria Math" panose="02040503050406030204" pitchFamily="18" charset="0"/>
                            </a:rPr>
                            <m:t>𝟏𝟐</m:t>
                          </m:r>
                        </m:e>
                      </m:d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zh-CN" altLang="en-US" b="1" dirty="0"/>
              </a:p>
            </p:txBody>
          </p:sp>
        </mc:Choice>
        <mc:Fallback xmlns=""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141" y="4337512"/>
                <a:ext cx="4572000" cy="639983"/>
              </a:xfrm>
              <a:prstGeom prst="rect">
                <a:avLst/>
              </a:prstGeom>
              <a:blipFill rotWithShape="0">
                <a:blip r:embed="rId3"/>
                <a:stretch>
                  <a:fillRect r="-10933" b="-85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31136868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3-12 </a:t>
            </a:r>
            <a:r>
              <a:rPr lang="zh-CN" altLang="en-US" dirty="0"/>
              <a:t>序关系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zh-CN" altLang="en-US" b="1" dirty="0" smtClean="0">
                    <a:solidFill>
                      <a:srgbClr val="0000CC"/>
                    </a:solidFill>
                  </a:rPr>
                  <a:t>定义</a:t>
                </a:r>
                <a:r>
                  <a:rPr lang="en-US" altLang="zh-CN" b="1" dirty="0" smtClean="0">
                    <a:solidFill>
                      <a:srgbClr val="0000CC"/>
                    </a:solidFill>
                  </a:rPr>
                  <a:t>3-12.3 </a:t>
                </a:r>
                <a:r>
                  <a:rPr lang="zh-CN" altLang="en-US" b="1" dirty="0" smtClean="0"/>
                  <a:t>设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,≼</m:t>
                        </m:r>
                      </m:e>
                    </m:d>
                  </m:oMath>
                </a14:m>
                <a:r>
                  <a:rPr lang="zh-CN" altLang="en-US" b="1" dirty="0" smtClean="0"/>
                  <a:t>是一个偏序集合，在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zh-CN" altLang="en-US" b="1" dirty="0" smtClean="0"/>
                  <a:t>的一个子集中，如果每两个元素都是有关系的，则称这个子集为</a:t>
                </a:r>
                <a:r>
                  <a:rPr lang="zh-CN" altLang="en-US" b="1" dirty="0" smtClean="0">
                    <a:solidFill>
                      <a:srgbClr val="CC00CC"/>
                    </a:solidFill>
                  </a:rPr>
                  <a:t>链</a:t>
                </a:r>
                <a:r>
                  <a:rPr lang="zh-CN" altLang="en-US" b="1" dirty="0" smtClean="0"/>
                  <a:t>。在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zh-CN" altLang="en-US" b="1" dirty="0" smtClean="0"/>
                  <a:t>的一个子集中，如果每两个元素都是无关的，则称这个子集为</a:t>
                </a:r>
                <a:r>
                  <a:rPr lang="zh-CN" altLang="en-US" b="1" dirty="0" smtClean="0">
                    <a:solidFill>
                      <a:srgbClr val="CC00CC"/>
                    </a:solidFill>
                  </a:rPr>
                  <a:t>反链</a:t>
                </a:r>
                <a:r>
                  <a:rPr lang="zh-CN" altLang="en-US" b="1" dirty="0" smtClean="0"/>
                  <a:t>。</a:t>
                </a:r>
                <a:endParaRPr lang="en-US" altLang="zh-CN" b="1" dirty="0" smtClean="0"/>
              </a:p>
              <a:p>
                <a:r>
                  <a:rPr lang="zh-CN" altLang="en-US" b="1" dirty="0" smtClean="0">
                    <a:solidFill>
                      <a:srgbClr val="CC00CC"/>
                    </a:solidFill>
                  </a:rPr>
                  <a:t>约定：若</a:t>
                </a:r>
                <a14:m>
                  <m:oMath xmlns:m="http://schemas.openxmlformats.org/officeDocument/2006/math">
                    <m:r>
                      <a:rPr lang="en-US" altLang="zh-CN" b="1" i="1">
                        <a:solidFill>
                          <a:srgbClr val="CC00CC"/>
                        </a:solidFill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zh-CN" altLang="en-US" b="1" dirty="0" smtClean="0">
                    <a:solidFill>
                      <a:srgbClr val="CC00CC"/>
                    </a:solidFill>
                  </a:rPr>
                  <a:t>的子集只有单个元素，则这个子集既是链又是反链。</a:t>
                </a:r>
                <a:endParaRPr lang="en-US" altLang="zh-CN" b="1" dirty="0" smtClean="0">
                  <a:solidFill>
                    <a:srgbClr val="CC00CC"/>
                  </a:solidFill>
                </a:endParaRPr>
              </a:p>
              <a:p>
                <a:r>
                  <a:rPr lang="zh-CN" altLang="en-US" b="1" dirty="0" smtClean="0">
                    <a:solidFill>
                      <a:srgbClr val="0000CC"/>
                    </a:solidFill>
                  </a:rPr>
                  <a:t>例题</a:t>
                </a:r>
                <a:r>
                  <a:rPr lang="en-US" altLang="zh-CN" b="1" dirty="0" smtClean="0">
                    <a:solidFill>
                      <a:srgbClr val="0000CC"/>
                    </a:solidFill>
                  </a:rPr>
                  <a:t>4</a:t>
                </a:r>
                <a:r>
                  <a:rPr lang="en-US" altLang="zh-CN" b="1" dirty="0" smtClean="0"/>
                  <a:t> </a:t>
                </a:r>
                <a:r>
                  <a:rPr lang="zh-CN" altLang="en-US" b="1" dirty="0" smtClean="0"/>
                  <a:t>设集合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={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𝒃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𝒄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𝒅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𝒆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zh-CN" altLang="en-US" b="1" dirty="0" smtClean="0"/>
                  <a:t>上的二元关系为</a:t>
                </a:r>
                <a:endParaRPr lang="en-US" altLang="zh-CN" b="1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={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</m:d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</m:d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</m:d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𝒅</m:t>
                          </m:r>
                        </m:e>
                      </m:d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</m:d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altLang="zh-CN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</m:d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altLang="zh-CN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</m:d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altLang="zh-CN" b="1" i="1" dirty="0" smtClean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</m:d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altLang="zh-CN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</m:d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altLang="zh-CN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</m:d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altLang="zh-CN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𝒅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𝒅</m:t>
                          </m:r>
                        </m:e>
                      </m:d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altLang="zh-CN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𝒅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</m:d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altLang="zh-CN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𝒆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</m:d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altLang="zh-CN" b="1" dirty="0" smtClean="0"/>
              </a:p>
              <a:p>
                <a:pPr marL="400050" lvl="1" indent="0">
                  <a:buNone/>
                </a:pPr>
                <a:r>
                  <a:rPr lang="zh-CN" altLang="en-US" b="1" dirty="0" smtClean="0"/>
                  <a:t>验证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</m:d>
                  </m:oMath>
                </a14:m>
                <a:r>
                  <a:rPr lang="zh-CN" altLang="en-US" b="1" dirty="0" smtClean="0"/>
                  <a:t>为偏序集，画出哈斯图，举例说明链及反链。</a:t>
                </a:r>
                <a:endParaRPr lang="zh-CN" altLang="en-US" b="1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37" t="-1455" r="-48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C87BA-7BB4-4FBB-8EE6-A30C0FB65631}" type="datetime1">
              <a:rPr lang="zh-CN" altLang="en-US" smtClean="0"/>
              <a:pPr/>
              <a:t>2020/11/9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0C485-3EAF-4318-915D-9216C2569B1B}" type="slidenum">
              <a:rPr lang="zh-CN" altLang="en-US" smtClean="0"/>
              <a:pPr/>
              <a:t>109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45361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3-2 </a:t>
            </a:r>
            <a:r>
              <a:rPr lang="zh-CN" altLang="en-US" dirty="0" smtClean="0"/>
              <a:t>集合的运算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179512" y="1128418"/>
                <a:ext cx="8640960" cy="4608512"/>
              </a:xfrm>
            </p:spPr>
            <p:txBody>
              <a:bodyPr/>
              <a:lstStyle/>
              <a:p>
                <a:r>
                  <a:rPr lang="en-US" altLang="zh-CN" b="1" dirty="0" smtClean="0">
                    <a:solidFill>
                      <a:srgbClr val="0000CC"/>
                    </a:solidFill>
                  </a:rPr>
                  <a:t>(1) </a:t>
                </a:r>
                <a:r>
                  <a:rPr lang="zh-CN" altLang="en-US" b="1" dirty="0" smtClean="0">
                    <a:solidFill>
                      <a:srgbClr val="0000CC"/>
                    </a:solidFill>
                  </a:rPr>
                  <a:t>集合的交</a:t>
                </a:r>
                <a:endParaRPr lang="en-US" altLang="zh-CN" b="1" dirty="0" smtClean="0">
                  <a:solidFill>
                    <a:srgbClr val="0000CC"/>
                  </a:solidFill>
                </a:endParaRPr>
              </a:p>
              <a:p>
                <a:pPr lvl="1"/>
                <a:r>
                  <a:rPr lang="zh-CN" altLang="en-US" b="1" dirty="0" smtClean="0">
                    <a:solidFill>
                      <a:srgbClr val="0000CC"/>
                    </a:solidFill>
                  </a:rPr>
                  <a:t>定义</a:t>
                </a:r>
                <a:r>
                  <a:rPr lang="en-US" altLang="zh-CN" b="1" dirty="0" smtClean="0">
                    <a:solidFill>
                      <a:srgbClr val="0000CC"/>
                    </a:solidFill>
                  </a:rPr>
                  <a:t>3-2.1 </a:t>
                </a:r>
                <a:r>
                  <a:rPr lang="zh-CN" altLang="en-US" b="1" dirty="0" smtClean="0"/>
                  <a:t>设任意两个集合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zh-CN" altLang="en-US" b="1" dirty="0" smtClean="0"/>
                  <a:t>和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𝑩</m:t>
                    </m:r>
                  </m:oMath>
                </a14:m>
                <a:r>
                  <a:rPr lang="zh-CN" altLang="en-US" b="1" dirty="0" smtClean="0"/>
                  <a:t>，由集合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zh-CN" altLang="en-US" b="1" dirty="0"/>
                  <a:t>和</a:t>
                </a:r>
                <a14:m>
                  <m:oMath xmlns:m="http://schemas.openxmlformats.org/officeDocument/2006/math"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𝑩</m:t>
                    </m:r>
                  </m:oMath>
                </a14:m>
                <a:r>
                  <a:rPr lang="zh-CN" altLang="en-US" b="1" dirty="0" smtClean="0"/>
                  <a:t>的所有共同元素组成的集合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𝑺</m:t>
                    </m:r>
                  </m:oMath>
                </a14:m>
                <a:r>
                  <a:rPr lang="zh-CN" altLang="en-US" b="1" dirty="0" smtClean="0"/>
                  <a:t>，称为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zh-CN" altLang="en-US" b="1" dirty="0"/>
                  <a:t>和</a:t>
                </a:r>
                <a14:m>
                  <m:oMath xmlns:m="http://schemas.openxmlformats.org/officeDocument/2006/math"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𝑩</m:t>
                    </m:r>
                  </m:oMath>
                </a14:m>
                <a:r>
                  <a:rPr lang="zh-CN" altLang="en-US" b="1" dirty="0" smtClean="0"/>
                  <a:t>的交集，记作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∩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𝑩</m:t>
                    </m:r>
                  </m:oMath>
                </a14:m>
                <a:r>
                  <a:rPr lang="zh-CN" altLang="en-US" b="1" dirty="0" smtClean="0"/>
                  <a:t>。</a:t>
                </a:r>
                <a:endParaRPr lang="en-US" altLang="zh-CN" b="1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𝑺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∩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𝑩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={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|(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𝑨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)∧(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𝑩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)}</m:t>
                      </m:r>
                    </m:oMath>
                  </m:oMathPara>
                </a14:m>
                <a:endParaRPr lang="en-US" altLang="zh-CN" b="1" dirty="0" smtClean="0"/>
              </a:p>
              <a:p>
                <a:pPr lvl="1"/>
                <a:r>
                  <a:rPr lang="zh-CN" altLang="en-US" b="1" dirty="0" smtClean="0">
                    <a:solidFill>
                      <a:srgbClr val="0000CC"/>
                    </a:solidFill>
                  </a:rPr>
                  <a:t>例</a:t>
                </a:r>
                <a:r>
                  <a:rPr lang="en-US" altLang="zh-CN" b="1" dirty="0" smtClean="0">
                    <a:solidFill>
                      <a:srgbClr val="0000CC"/>
                    </a:solidFill>
                  </a:rPr>
                  <a:t>1</a:t>
                </a:r>
                <a:r>
                  <a:rPr lang="en-US" altLang="zh-CN" b="1" dirty="0" smtClean="0"/>
                  <a:t> </a:t>
                </a:r>
                <a:r>
                  <a:rPr lang="zh-CN" altLang="en-US" b="1" dirty="0" smtClean="0"/>
                  <a:t>若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={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𝟒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𝟔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𝟖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𝟏𝟐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zh-CN" altLang="en-US" b="1" dirty="0" smtClean="0"/>
                  <a:t>，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𝑩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={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𝟒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𝟔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zh-CN" altLang="en-US" b="1" dirty="0" smtClean="0"/>
                  <a:t>，则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∩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𝑩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={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𝟒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𝟔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zh-CN" altLang="en-US" b="1" dirty="0" smtClean="0"/>
                  <a:t>。</a:t>
                </a:r>
                <a:endParaRPr lang="en-US" altLang="zh-CN" b="1" dirty="0" smtClean="0"/>
              </a:p>
              <a:p>
                <a:pPr lvl="1"/>
                <a:r>
                  <a:rPr lang="zh-CN" altLang="en-US" b="1" dirty="0" smtClean="0">
                    <a:solidFill>
                      <a:srgbClr val="0000CC"/>
                    </a:solidFill>
                  </a:rPr>
                  <a:t>例</a:t>
                </a:r>
                <a:r>
                  <a:rPr lang="en-US" altLang="zh-CN" b="1" dirty="0" smtClean="0">
                    <a:solidFill>
                      <a:srgbClr val="0000CC"/>
                    </a:solidFill>
                  </a:rPr>
                  <a:t>2</a:t>
                </a:r>
                <a:r>
                  <a:rPr lang="en-US" altLang="zh-CN" b="1" dirty="0" smtClean="0"/>
                  <a:t> </a:t>
                </a:r>
                <a:r>
                  <a:rPr lang="zh-CN" altLang="en-US" b="1" dirty="0" smtClean="0"/>
                  <a:t>设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zh-CN" altLang="en-US" b="1" dirty="0" smtClean="0"/>
                  <a:t>是所有矩形的集合，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𝑩</m:t>
                    </m:r>
                  </m:oMath>
                </a14:m>
                <a:r>
                  <a:rPr lang="zh-CN" altLang="en-US" b="1" dirty="0" smtClean="0"/>
                  <a:t>是平面上所有棱形的集合，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∩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𝑩</m:t>
                    </m:r>
                  </m:oMath>
                </a14:m>
                <a:r>
                  <a:rPr lang="zh-CN" altLang="en-US" b="1" dirty="0" smtClean="0"/>
                  <a:t>是所有正方形的集合。</a:t>
                </a:r>
                <a:endParaRPr lang="en-US" altLang="zh-CN" b="1" dirty="0" smtClean="0"/>
              </a:p>
              <a:p>
                <a:pPr lvl="1"/>
                <a:r>
                  <a:rPr lang="zh-CN" altLang="en-US" b="1" dirty="0" smtClean="0">
                    <a:solidFill>
                      <a:srgbClr val="0000CC"/>
                    </a:solidFill>
                  </a:rPr>
                  <a:t>例</a:t>
                </a:r>
                <a:r>
                  <a:rPr lang="en-US" altLang="zh-CN" b="1" dirty="0" smtClean="0">
                    <a:solidFill>
                      <a:srgbClr val="0000CC"/>
                    </a:solidFill>
                  </a:rPr>
                  <a:t>3</a:t>
                </a:r>
                <a:r>
                  <a:rPr lang="en-US" altLang="zh-CN" b="1" dirty="0" smtClean="0"/>
                  <a:t> </a:t>
                </a:r>
                <a:r>
                  <a:rPr lang="zh-CN" altLang="en-US" b="1" dirty="0" smtClean="0"/>
                  <a:t>设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zh-CN" altLang="en-US" b="1" dirty="0" smtClean="0"/>
                  <a:t>是所有被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𝑲</m:t>
                    </m:r>
                  </m:oMath>
                </a14:m>
                <a:r>
                  <a:rPr lang="zh-CN" altLang="en-US" b="1" dirty="0" smtClean="0"/>
                  <a:t>除尽的整数的集合，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𝑩</m:t>
                    </m:r>
                  </m:oMath>
                </a14:m>
                <a:r>
                  <a:rPr lang="zh-CN" altLang="en-US" b="1" dirty="0" smtClean="0"/>
                  <a:t>是所有被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𝑳</m:t>
                    </m:r>
                  </m:oMath>
                </a14:m>
                <a:r>
                  <a:rPr lang="zh-CN" altLang="en-US" b="1" dirty="0"/>
                  <a:t>除尽的整数的</a:t>
                </a:r>
                <a:r>
                  <a:rPr lang="zh-CN" altLang="en-US" b="1" dirty="0" smtClean="0"/>
                  <a:t>集合，则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∩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𝑩</m:t>
                    </m:r>
                  </m:oMath>
                </a14:m>
                <a:r>
                  <a:rPr lang="zh-CN" altLang="en-US" b="1" dirty="0" smtClean="0"/>
                  <a:t>是被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𝑲</m:t>
                    </m:r>
                  </m:oMath>
                </a14:m>
                <a:r>
                  <a:rPr lang="zh-CN" altLang="en-US" b="1" dirty="0" smtClean="0"/>
                  <a:t>与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𝑳</m:t>
                    </m:r>
                  </m:oMath>
                </a14:m>
                <a:r>
                  <a:rPr lang="zh-CN" altLang="en-US" b="1" dirty="0" smtClean="0"/>
                  <a:t>最小公倍数除尽的整数的集合。</a:t>
                </a:r>
                <a:endParaRPr lang="zh-CN" altLang="en-US" b="1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9512" y="1128418"/>
                <a:ext cx="8640960" cy="4608512"/>
              </a:xfrm>
              <a:blipFill rotWithShape="0">
                <a:blip r:embed="rId2"/>
                <a:stretch>
                  <a:fillRect l="-917" t="-1058" r="-458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C87BA-7BB4-4FBB-8EE6-A30C0FB65631}" type="datetime1">
              <a:rPr lang="zh-CN" altLang="en-US" smtClean="0"/>
              <a:pPr/>
              <a:t>2020/11/9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0C485-3EAF-4318-915D-9216C2569B1B}" type="slidenum">
              <a:rPr lang="zh-CN" altLang="en-US" smtClean="0"/>
              <a:pPr/>
              <a:t>11</a:t>
            </a:fld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5292080" y="5244147"/>
            <a:ext cx="2664296" cy="147732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 smtClean="0"/>
              <a:t>      E</a:t>
            </a:r>
          </a:p>
          <a:p>
            <a:pPr algn="r"/>
            <a:endParaRPr lang="en-US" altLang="zh-CN" dirty="0"/>
          </a:p>
          <a:p>
            <a:pPr algn="r"/>
            <a:endParaRPr lang="en-US" altLang="zh-CN" dirty="0" smtClean="0"/>
          </a:p>
          <a:p>
            <a:pPr algn="r"/>
            <a:endParaRPr lang="en-US" altLang="zh-CN" dirty="0"/>
          </a:p>
          <a:p>
            <a:pPr algn="r"/>
            <a:endParaRPr lang="zh-CN" altLang="en-US" dirty="0"/>
          </a:p>
        </p:txBody>
      </p:sp>
      <p:sp>
        <p:nvSpPr>
          <p:cNvPr id="8" name="椭圆 7"/>
          <p:cNvSpPr/>
          <p:nvPr/>
        </p:nvSpPr>
        <p:spPr>
          <a:xfrm>
            <a:off x="5652120" y="5445224"/>
            <a:ext cx="1080120" cy="10801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6201089" y="5458792"/>
            <a:ext cx="1080120" cy="10801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5840480" y="5762619"/>
            <a:ext cx="3452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zh-CN" altLang="en-US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889756" y="5762619"/>
            <a:ext cx="3452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zh-CN" altLang="en-US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3" name="直接连接符 12"/>
          <p:cNvCxnSpPr/>
          <p:nvPr/>
        </p:nvCxnSpPr>
        <p:spPr>
          <a:xfrm flipH="1">
            <a:off x="6247620" y="5587379"/>
            <a:ext cx="333649" cy="23534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 flipH="1">
            <a:off x="6252968" y="5908722"/>
            <a:ext cx="477576" cy="34030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>
            <a:endCxn id="9" idx="3"/>
          </p:cNvCxnSpPr>
          <p:nvPr/>
        </p:nvCxnSpPr>
        <p:spPr>
          <a:xfrm flipH="1">
            <a:off x="6359269" y="6162729"/>
            <a:ext cx="310487" cy="21800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 18"/>
              <p:cNvSpPr/>
              <p:nvPr/>
            </p:nvSpPr>
            <p:spPr>
              <a:xfrm>
                <a:off x="6065819" y="5811043"/>
                <a:ext cx="81624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US" altLang="zh-CN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∩</m:t>
                      </m:r>
                      <m:r>
                        <a:rPr lang="en-US" altLang="zh-CN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𝑩</m:t>
                      </m:r>
                    </m:oMath>
                  </m:oMathPara>
                </a14:m>
                <a:endParaRPr lang="zh-CN" alt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9" name="矩形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5819" y="5811043"/>
                <a:ext cx="816249" cy="36933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直接连接符 25"/>
          <p:cNvCxnSpPr/>
          <p:nvPr/>
        </p:nvCxnSpPr>
        <p:spPr>
          <a:xfrm flipH="1">
            <a:off x="6192180" y="5742003"/>
            <a:ext cx="477576" cy="34030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2197897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3-12 </a:t>
            </a:r>
            <a:r>
              <a:rPr lang="zh-CN" altLang="en-US" dirty="0"/>
              <a:t>序关系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251520" y="1124744"/>
                <a:ext cx="5688632" cy="4824536"/>
              </a:xfrm>
            </p:spPr>
            <p:txBody>
              <a:bodyPr/>
              <a:lstStyle/>
              <a:p>
                <a:r>
                  <a:rPr lang="zh-CN" altLang="en-US" b="1" dirty="0" smtClean="0"/>
                  <a:t>解</a:t>
                </a:r>
                <a:r>
                  <a:rPr lang="en-US" altLang="zh-CN" b="1" dirty="0" smtClean="0"/>
                  <a:t>. 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𝑹</m:t>
                    </m:r>
                  </m:oMath>
                </a14:m>
                <a:r>
                  <a:rPr lang="zh-CN" altLang="en-US" b="1" dirty="0" smtClean="0"/>
                  <a:t>的关系矩阵：</a:t>
                </a:r>
                <a:endParaRPr lang="en-US" altLang="zh-CN" b="1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e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e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e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e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e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e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e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e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e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e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e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e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e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e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e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zh-CN" b="1" dirty="0" smtClean="0"/>
              </a:p>
              <a:p>
                <a:pPr marL="0" indent="0">
                  <a:buNone/>
                </a:pPr>
                <a:r>
                  <a:rPr lang="zh-CN" altLang="en-US" b="1" dirty="0" smtClean="0"/>
                  <a:t>从关系图看出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𝑹</m:t>
                    </m:r>
                  </m:oMath>
                </a14:m>
                <a:r>
                  <a:rPr lang="zh-CN" altLang="en-US" b="1" dirty="0" smtClean="0"/>
                  <a:t>是自反的和反对称的。且可验证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𝑹</m:t>
                    </m:r>
                  </m:oMath>
                </a14:m>
                <a:r>
                  <a:rPr lang="zh-CN" altLang="en-US" b="1" dirty="0" smtClean="0"/>
                  <a:t>是传递的。因此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𝑹</m:t>
                    </m:r>
                  </m:oMath>
                </a14:m>
                <a:r>
                  <a:rPr lang="zh-CN" altLang="en-US" b="1" dirty="0" smtClean="0"/>
                  <a:t>是偏序关系。</a:t>
                </a:r>
                <a:endParaRPr lang="en-US" altLang="zh-CN" b="1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𝑪𝑶𝑽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</m:d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d>
                            <m:dPr>
                              <m:begChr m:val="⟨"/>
                              <m:endChr m:val="⟩"/>
                              <m:ctrlP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e>
                          </m:d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d>
                            <m:dPr>
                              <m:begChr m:val="⟨"/>
                              <m:endChr m:val="⟩"/>
                              <m:ctrlP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</m:d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d>
                            <m:dPr>
                              <m:begChr m:val="⟨"/>
                              <m:endChr m:val="⟩"/>
                              <m:ctrlP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</m:d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d>
                            <m:dPr>
                              <m:begChr m:val="⟨"/>
                              <m:endChr m:val="⟩"/>
                              <m:ctrlP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altLang="zh-CN" b="1" dirty="0" smtClean="0"/>
              </a:p>
              <a:p>
                <a:pPr marL="0" indent="0">
                  <a:buNone/>
                </a:pPr>
                <a:r>
                  <a:rPr lang="zh-CN" altLang="en-US" b="1" dirty="0" smtClean="0"/>
                  <a:t>集合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𝒃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𝒄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begChr m:val="{"/>
                        <m:endChr m:val="}"/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𝒃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begChr m:val="{"/>
                        <m:endChr m:val="}"/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𝒃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begChr m:val="{"/>
                        <m:endChr m:val="}"/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,{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𝒅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𝒆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zh-CN" altLang="en-US" b="1" dirty="0" smtClean="0"/>
                  <a:t>都是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zh-CN" altLang="en-US" b="1" dirty="0" smtClean="0"/>
                  <a:t>的子集也是链。而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𝒃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begChr m:val="{"/>
                        <m:endChr m:val="}"/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𝒄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,{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zh-CN" altLang="en-US" b="1" dirty="0" smtClean="0"/>
                  <a:t>等都是反链。</a:t>
                </a:r>
                <a:endParaRPr lang="zh-CN" altLang="en-US" b="1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1520" y="1124744"/>
                <a:ext cx="5688632" cy="4824536"/>
              </a:xfrm>
              <a:blipFill rotWithShape="0">
                <a:blip r:embed="rId2"/>
                <a:stretch>
                  <a:fillRect l="-1608" t="-1391" r="-2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C87BA-7BB4-4FBB-8EE6-A30C0FB65631}" type="datetime1">
              <a:rPr lang="zh-CN" altLang="en-US" smtClean="0"/>
              <a:pPr/>
              <a:t>2020/11/9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0C485-3EAF-4318-915D-9216C2569B1B}" type="slidenum">
              <a:rPr lang="zh-CN" altLang="en-US" smtClean="0"/>
              <a:pPr/>
              <a:t>110</a:t>
            </a:fld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6429395" y="5783528"/>
            <a:ext cx="144016" cy="14401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7252760" y="6563127"/>
            <a:ext cx="144016" cy="14401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8260872" y="5495496"/>
            <a:ext cx="144016" cy="14401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6604722" y="4658050"/>
            <a:ext cx="144016" cy="14401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7645764" y="3960801"/>
            <a:ext cx="144016" cy="14401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/>
          <p:cNvSpPr/>
          <p:nvPr/>
        </p:nvSpPr>
        <p:spPr>
          <a:xfrm>
            <a:off x="6661260" y="2254809"/>
            <a:ext cx="144016" cy="14401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/>
        </p:nvSpPr>
        <p:spPr>
          <a:xfrm>
            <a:off x="7484625" y="3034408"/>
            <a:ext cx="144016" cy="14401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8492737" y="1966777"/>
            <a:ext cx="144016" cy="14401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/>
        </p:nvSpPr>
        <p:spPr>
          <a:xfrm>
            <a:off x="6836587" y="1129331"/>
            <a:ext cx="144016" cy="14401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7877629" y="432082"/>
            <a:ext cx="144016" cy="14401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8" name="直接箭头连接符 27"/>
          <p:cNvCxnSpPr>
            <a:stCxn id="24" idx="7"/>
            <a:endCxn id="25" idx="3"/>
          </p:cNvCxnSpPr>
          <p:nvPr/>
        </p:nvCxnSpPr>
        <p:spPr>
          <a:xfrm flipV="1">
            <a:off x="7607550" y="2089702"/>
            <a:ext cx="906278" cy="96579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>
            <a:stCxn id="24" idx="1"/>
            <a:endCxn id="23" idx="5"/>
          </p:cNvCxnSpPr>
          <p:nvPr/>
        </p:nvCxnSpPr>
        <p:spPr>
          <a:xfrm flipH="1" flipV="1">
            <a:off x="6784185" y="2377734"/>
            <a:ext cx="721531" cy="67776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/>
          <p:cNvCxnSpPr>
            <a:stCxn id="23" idx="1"/>
            <a:endCxn id="26" idx="4"/>
          </p:cNvCxnSpPr>
          <p:nvPr/>
        </p:nvCxnSpPr>
        <p:spPr>
          <a:xfrm flipV="1">
            <a:off x="6682351" y="1273347"/>
            <a:ext cx="226244" cy="100255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/>
          <p:cNvCxnSpPr>
            <a:stCxn id="26" idx="0"/>
            <a:endCxn id="27" idx="3"/>
          </p:cNvCxnSpPr>
          <p:nvPr/>
        </p:nvCxnSpPr>
        <p:spPr>
          <a:xfrm flipV="1">
            <a:off x="6908595" y="555007"/>
            <a:ext cx="990125" cy="5743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/>
          <p:cNvCxnSpPr>
            <a:stCxn id="25" idx="0"/>
            <a:endCxn id="27" idx="5"/>
          </p:cNvCxnSpPr>
          <p:nvPr/>
        </p:nvCxnSpPr>
        <p:spPr>
          <a:xfrm flipH="1" flipV="1">
            <a:off x="8000554" y="555007"/>
            <a:ext cx="564191" cy="141177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曲线连接符 33"/>
          <p:cNvCxnSpPr>
            <a:stCxn id="24" idx="6"/>
            <a:endCxn id="24" idx="2"/>
          </p:cNvCxnSpPr>
          <p:nvPr/>
        </p:nvCxnSpPr>
        <p:spPr>
          <a:xfrm flipH="1">
            <a:off x="7484625" y="3106416"/>
            <a:ext cx="144016" cy="12700"/>
          </a:xfrm>
          <a:prstGeom prst="curvedConnector5">
            <a:avLst>
              <a:gd name="adj1" fmla="val -158732"/>
              <a:gd name="adj2" fmla="val 2366992"/>
              <a:gd name="adj3" fmla="val 258732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曲线连接符 34"/>
          <p:cNvCxnSpPr>
            <a:stCxn id="23" idx="4"/>
            <a:endCxn id="23" idx="1"/>
          </p:cNvCxnSpPr>
          <p:nvPr/>
        </p:nvCxnSpPr>
        <p:spPr>
          <a:xfrm rot="5400000" flipH="1">
            <a:off x="6646347" y="2311905"/>
            <a:ext cx="122925" cy="50917"/>
          </a:xfrm>
          <a:prstGeom prst="curvedConnector5">
            <a:avLst>
              <a:gd name="adj1" fmla="val -185967"/>
              <a:gd name="adj2" fmla="val 590388"/>
              <a:gd name="adj3" fmla="val 285967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曲线连接符 43"/>
          <p:cNvCxnSpPr/>
          <p:nvPr/>
        </p:nvCxnSpPr>
        <p:spPr>
          <a:xfrm rot="5400000" flipH="1">
            <a:off x="8516544" y="2018560"/>
            <a:ext cx="122925" cy="50917"/>
          </a:xfrm>
          <a:prstGeom prst="curvedConnector5">
            <a:avLst>
              <a:gd name="adj1" fmla="val -185967"/>
              <a:gd name="adj2" fmla="val -663329"/>
              <a:gd name="adj3" fmla="val 285967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曲线连接符 45"/>
          <p:cNvCxnSpPr/>
          <p:nvPr/>
        </p:nvCxnSpPr>
        <p:spPr>
          <a:xfrm rot="5400000" flipH="1">
            <a:off x="6800583" y="1172689"/>
            <a:ext cx="122925" cy="50917"/>
          </a:xfrm>
          <a:prstGeom prst="curvedConnector5">
            <a:avLst>
              <a:gd name="adj1" fmla="val -185967"/>
              <a:gd name="adj2" fmla="val 590388"/>
              <a:gd name="adj3" fmla="val 285967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曲线连接符 46"/>
          <p:cNvCxnSpPr/>
          <p:nvPr/>
        </p:nvCxnSpPr>
        <p:spPr>
          <a:xfrm rot="16200000" flipH="1">
            <a:off x="7924178" y="401472"/>
            <a:ext cx="50917" cy="122925"/>
          </a:xfrm>
          <a:prstGeom prst="curvedConnector4">
            <a:avLst>
              <a:gd name="adj1" fmla="val -473447"/>
              <a:gd name="adj2" fmla="val 285967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文本框 64"/>
          <p:cNvSpPr txBox="1"/>
          <p:nvPr/>
        </p:nvSpPr>
        <p:spPr>
          <a:xfrm>
            <a:off x="7898720" y="2995004"/>
            <a:ext cx="273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i="1" dirty="0" smtClean="0"/>
              <a:t>a</a:t>
            </a:r>
            <a:endParaRPr lang="zh-CN" altLang="en-US" i="1" dirty="0"/>
          </a:p>
        </p:txBody>
      </p:sp>
      <p:sp>
        <p:nvSpPr>
          <p:cNvPr id="66" name="文本框 65"/>
          <p:cNvSpPr txBox="1"/>
          <p:nvPr/>
        </p:nvSpPr>
        <p:spPr>
          <a:xfrm>
            <a:off x="7021704" y="1106531"/>
            <a:ext cx="273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i="1" dirty="0" smtClean="0"/>
              <a:t>c</a:t>
            </a:r>
            <a:endParaRPr lang="zh-CN" altLang="en-US" i="1" dirty="0"/>
          </a:p>
        </p:txBody>
      </p:sp>
      <p:sp>
        <p:nvSpPr>
          <p:cNvPr id="67" name="文本框 66"/>
          <p:cNvSpPr txBox="1"/>
          <p:nvPr/>
        </p:nvSpPr>
        <p:spPr>
          <a:xfrm>
            <a:off x="6822672" y="2011833"/>
            <a:ext cx="273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i="1" dirty="0" smtClean="0"/>
              <a:t>b</a:t>
            </a:r>
            <a:endParaRPr lang="zh-CN" altLang="en-US" i="1" dirty="0"/>
          </a:p>
        </p:txBody>
      </p:sp>
      <p:sp>
        <p:nvSpPr>
          <p:cNvPr id="68" name="文本框 67"/>
          <p:cNvSpPr txBox="1"/>
          <p:nvPr/>
        </p:nvSpPr>
        <p:spPr>
          <a:xfrm>
            <a:off x="8168140" y="1761020"/>
            <a:ext cx="273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i="1" dirty="0" smtClean="0"/>
              <a:t>d</a:t>
            </a:r>
            <a:endParaRPr lang="zh-CN" altLang="en-US" i="1" dirty="0"/>
          </a:p>
        </p:txBody>
      </p:sp>
      <p:sp>
        <p:nvSpPr>
          <p:cNvPr id="69" name="文本框 68"/>
          <p:cNvSpPr txBox="1"/>
          <p:nvPr/>
        </p:nvSpPr>
        <p:spPr>
          <a:xfrm>
            <a:off x="7737419" y="638027"/>
            <a:ext cx="273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i="1" dirty="0" smtClean="0"/>
              <a:t>e</a:t>
            </a:r>
            <a:endParaRPr lang="zh-CN" altLang="en-US" i="1" dirty="0"/>
          </a:p>
        </p:txBody>
      </p:sp>
      <p:cxnSp>
        <p:nvCxnSpPr>
          <p:cNvPr id="71" name="直接箭头连接符 70"/>
          <p:cNvCxnSpPr>
            <a:stCxn id="24" idx="1"/>
            <a:endCxn id="26" idx="5"/>
          </p:cNvCxnSpPr>
          <p:nvPr/>
        </p:nvCxnSpPr>
        <p:spPr>
          <a:xfrm flipH="1" flipV="1">
            <a:off x="6959512" y="1252256"/>
            <a:ext cx="546204" cy="180324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箭头连接符 72"/>
          <p:cNvCxnSpPr>
            <a:stCxn id="24" idx="1"/>
            <a:endCxn id="27" idx="4"/>
          </p:cNvCxnSpPr>
          <p:nvPr/>
        </p:nvCxnSpPr>
        <p:spPr>
          <a:xfrm flipV="1">
            <a:off x="7505716" y="576098"/>
            <a:ext cx="443921" cy="247940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箭头连接符 74"/>
          <p:cNvCxnSpPr>
            <a:stCxn id="23" idx="7"/>
            <a:endCxn id="27" idx="3"/>
          </p:cNvCxnSpPr>
          <p:nvPr/>
        </p:nvCxnSpPr>
        <p:spPr>
          <a:xfrm flipV="1">
            <a:off x="6784185" y="555007"/>
            <a:ext cx="1114535" cy="172089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接连接符 76"/>
          <p:cNvCxnSpPr>
            <a:stCxn id="7" idx="6"/>
            <a:endCxn id="8" idx="3"/>
          </p:cNvCxnSpPr>
          <p:nvPr/>
        </p:nvCxnSpPr>
        <p:spPr>
          <a:xfrm flipV="1">
            <a:off x="7396776" y="5618421"/>
            <a:ext cx="885187" cy="101671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接连接符 78"/>
          <p:cNvCxnSpPr>
            <a:stCxn id="7" idx="1"/>
            <a:endCxn id="6" idx="5"/>
          </p:cNvCxnSpPr>
          <p:nvPr/>
        </p:nvCxnSpPr>
        <p:spPr>
          <a:xfrm flipH="1" flipV="1">
            <a:off x="6552320" y="5906453"/>
            <a:ext cx="721531" cy="67776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接连接符 80"/>
          <p:cNvCxnSpPr>
            <a:stCxn id="6" idx="0"/>
            <a:endCxn id="9" idx="4"/>
          </p:cNvCxnSpPr>
          <p:nvPr/>
        </p:nvCxnSpPr>
        <p:spPr>
          <a:xfrm flipV="1">
            <a:off x="6501403" y="4802066"/>
            <a:ext cx="175327" cy="98146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接连接符 82"/>
          <p:cNvCxnSpPr>
            <a:stCxn id="8" idx="0"/>
            <a:endCxn id="10" idx="5"/>
          </p:cNvCxnSpPr>
          <p:nvPr/>
        </p:nvCxnSpPr>
        <p:spPr>
          <a:xfrm flipH="1" flipV="1">
            <a:off x="7768689" y="4083726"/>
            <a:ext cx="564191" cy="141177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接连接符 84"/>
          <p:cNvCxnSpPr>
            <a:stCxn id="9" idx="7"/>
            <a:endCxn id="10" idx="3"/>
          </p:cNvCxnSpPr>
          <p:nvPr/>
        </p:nvCxnSpPr>
        <p:spPr>
          <a:xfrm flipV="1">
            <a:off x="6727647" y="4083726"/>
            <a:ext cx="939208" cy="59541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文本框 85"/>
          <p:cNvSpPr txBox="1"/>
          <p:nvPr/>
        </p:nvSpPr>
        <p:spPr>
          <a:xfrm>
            <a:off x="7184009" y="5994709"/>
            <a:ext cx="273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i="1" dirty="0" smtClean="0"/>
              <a:t>a</a:t>
            </a:r>
            <a:endParaRPr lang="zh-CN" altLang="en-US" i="1" dirty="0"/>
          </a:p>
        </p:txBody>
      </p:sp>
      <p:sp>
        <p:nvSpPr>
          <p:cNvPr id="87" name="文本框 86"/>
          <p:cNvSpPr txBox="1"/>
          <p:nvPr/>
        </p:nvSpPr>
        <p:spPr>
          <a:xfrm>
            <a:off x="6605468" y="5598862"/>
            <a:ext cx="273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i="1" dirty="0" smtClean="0"/>
              <a:t>b</a:t>
            </a:r>
            <a:endParaRPr lang="zh-CN" altLang="en-US" i="1" dirty="0"/>
          </a:p>
        </p:txBody>
      </p:sp>
      <p:sp>
        <p:nvSpPr>
          <p:cNvPr id="88" name="文本框 87"/>
          <p:cNvSpPr txBox="1"/>
          <p:nvPr/>
        </p:nvSpPr>
        <p:spPr>
          <a:xfrm>
            <a:off x="6797276" y="4679141"/>
            <a:ext cx="273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i="1" dirty="0" smtClean="0"/>
              <a:t>c</a:t>
            </a:r>
            <a:endParaRPr lang="zh-CN" altLang="en-US" i="1" dirty="0"/>
          </a:p>
        </p:txBody>
      </p:sp>
      <p:sp>
        <p:nvSpPr>
          <p:cNvPr id="89" name="文本框 88"/>
          <p:cNvSpPr txBox="1"/>
          <p:nvPr/>
        </p:nvSpPr>
        <p:spPr>
          <a:xfrm>
            <a:off x="7894460" y="5332712"/>
            <a:ext cx="273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i="1" dirty="0" smtClean="0"/>
              <a:t>d</a:t>
            </a:r>
            <a:endParaRPr lang="zh-CN" altLang="en-US" i="1" dirty="0"/>
          </a:p>
        </p:txBody>
      </p:sp>
      <p:sp>
        <p:nvSpPr>
          <p:cNvPr id="90" name="文本框 89"/>
          <p:cNvSpPr txBox="1"/>
          <p:nvPr/>
        </p:nvSpPr>
        <p:spPr>
          <a:xfrm>
            <a:off x="7488492" y="4178343"/>
            <a:ext cx="273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i="1" dirty="0" smtClean="0"/>
              <a:t>e</a:t>
            </a:r>
            <a:endParaRPr lang="zh-CN" altLang="en-US" i="1" dirty="0"/>
          </a:p>
        </p:txBody>
      </p:sp>
    </p:spTree>
    <p:extLst>
      <p:ext uri="{BB962C8B-B14F-4D97-AF65-F5344CB8AC3E}">
        <p14:creationId xmlns:p14="http://schemas.microsoft.com/office/powerpoint/2010/main" val="1126445209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3-12 </a:t>
            </a:r>
            <a:r>
              <a:rPr lang="zh-CN" altLang="en-US" dirty="0"/>
              <a:t>序关系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67544" y="1340768"/>
                <a:ext cx="6085656" cy="4608512"/>
              </a:xfrm>
            </p:spPr>
            <p:txBody>
              <a:bodyPr/>
              <a:lstStyle/>
              <a:p>
                <a:r>
                  <a:rPr lang="zh-CN" altLang="en-US" b="1" dirty="0" smtClean="0">
                    <a:solidFill>
                      <a:srgbClr val="0000CC"/>
                    </a:solidFill>
                  </a:rPr>
                  <a:t>定义</a:t>
                </a:r>
                <a:r>
                  <a:rPr lang="en-US" altLang="zh-CN" b="1" dirty="0" smtClean="0">
                    <a:solidFill>
                      <a:srgbClr val="0000CC"/>
                    </a:solidFill>
                  </a:rPr>
                  <a:t>3-12.4 </a:t>
                </a:r>
                <a:r>
                  <a:rPr lang="zh-CN" altLang="en-US" b="1" dirty="0" smtClean="0"/>
                  <a:t>在偏序集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,≼</m:t>
                        </m:r>
                      </m:e>
                    </m:d>
                  </m:oMath>
                </a14:m>
                <a:r>
                  <a:rPr lang="zh-CN" altLang="en-US" b="1" dirty="0" smtClean="0"/>
                  <a:t>中，如果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zh-CN" altLang="en-US" b="1" dirty="0" smtClean="0"/>
                  <a:t>是一个链，则</a:t>
                </a:r>
                <a:r>
                  <a:rPr lang="zh-CN" altLang="en-US" b="1" dirty="0" smtClean="0">
                    <a:solidFill>
                      <a:srgbClr val="CC0099"/>
                    </a:solidFill>
                  </a:rPr>
                  <a:t>称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altLang="zh-CN" b="1" i="1">
                            <a:solidFill>
                              <a:srgbClr val="CC0099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solidFill>
                              <a:srgbClr val="CC0099"/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  <m:r>
                          <a:rPr lang="en-US" altLang="zh-CN" b="1" i="1">
                            <a:solidFill>
                              <a:srgbClr val="CC0099"/>
                            </a:solidFill>
                            <a:latin typeface="Cambria Math" panose="02040503050406030204" pitchFamily="18" charset="0"/>
                          </a:rPr>
                          <m:t>,≼</m:t>
                        </m:r>
                      </m:e>
                    </m:d>
                  </m:oMath>
                </a14:m>
                <a:r>
                  <a:rPr lang="zh-CN" altLang="en-US" b="1" dirty="0" smtClean="0">
                    <a:solidFill>
                      <a:srgbClr val="CC0099"/>
                    </a:solidFill>
                  </a:rPr>
                  <a:t>为全序集合或称线序集合</a:t>
                </a:r>
                <a:r>
                  <a:rPr lang="zh-CN" altLang="en-US" b="1" dirty="0" smtClean="0"/>
                  <a:t>，在这种情况下，</a:t>
                </a:r>
                <a:r>
                  <a:rPr lang="zh-CN" altLang="en-US" b="1" dirty="0" smtClean="0">
                    <a:solidFill>
                      <a:srgbClr val="CC0099"/>
                    </a:solidFill>
                  </a:rPr>
                  <a:t>二元关系</a:t>
                </a:r>
                <a14:m>
                  <m:oMath xmlns:m="http://schemas.openxmlformats.org/officeDocument/2006/math">
                    <m:r>
                      <a:rPr lang="en-US" altLang="zh-CN" b="1" i="1">
                        <a:solidFill>
                          <a:srgbClr val="CC0099"/>
                        </a:solidFill>
                        <a:latin typeface="Cambria Math" panose="02040503050406030204" pitchFamily="18" charset="0"/>
                      </a:rPr>
                      <m:t>≼</m:t>
                    </m:r>
                  </m:oMath>
                </a14:m>
                <a:r>
                  <a:rPr lang="zh-CN" altLang="en-US" b="1" dirty="0" smtClean="0">
                    <a:solidFill>
                      <a:srgbClr val="CC0099"/>
                    </a:solidFill>
                  </a:rPr>
                  <a:t>称为全序关系或线序关系</a:t>
                </a:r>
                <a:r>
                  <a:rPr lang="zh-CN" altLang="en-US" b="1" dirty="0" smtClean="0"/>
                  <a:t>。</a:t>
                </a:r>
                <a:endParaRPr lang="en-US" altLang="zh-CN" b="1" dirty="0" smtClean="0"/>
              </a:p>
              <a:p>
                <a:r>
                  <a:rPr lang="zh-CN" altLang="en-US" b="1" dirty="0" smtClean="0">
                    <a:solidFill>
                      <a:schemeClr val="accent6">
                        <a:lumMod val="75000"/>
                      </a:schemeClr>
                    </a:solidFill>
                  </a:rPr>
                  <a:t>注：全序集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altLang="zh-CN" b="1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  <m:r>
                          <a:rPr lang="en-US" altLang="zh-CN" b="1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,≼</m:t>
                        </m:r>
                      </m:e>
                    </m:d>
                  </m:oMath>
                </a14:m>
                <a:r>
                  <a:rPr lang="zh-CN" altLang="en-US" b="1" dirty="0" smtClean="0">
                    <a:solidFill>
                      <a:schemeClr val="accent6">
                        <a:lumMod val="75000"/>
                      </a:schemeClr>
                    </a:solidFill>
                  </a:rPr>
                  <a:t>就是对任意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b="1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1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altLang="zh-CN" b="1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zh-CN" b="1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zh-CN" altLang="en-US" b="1" dirty="0" smtClean="0">
                    <a:solidFill>
                      <a:schemeClr val="accent6">
                        <a:lumMod val="75000"/>
                      </a:schemeClr>
                    </a:solidFill>
                  </a:rPr>
                  <a:t>，或者有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b="1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≼</m:t>
                    </m:r>
                    <m:r>
                      <a:rPr lang="en-US" altLang="zh-CN" b="1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zh-CN" altLang="en-US" b="1" dirty="0" smtClean="0">
                    <a:solidFill>
                      <a:schemeClr val="accent6">
                        <a:lumMod val="75000"/>
                      </a:schemeClr>
                    </a:solidFill>
                  </a:rPr>
                  <a:t>或者有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altLang="zh-CN" b="1" i="1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≼</m:t>
                    </m:r>
                    <m:r>
                      <a:rPr lang="en-US" altLang="zh-CN" b="1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zh-CN" altLang="en-US" b="1" dirty="0" smtClean="0">
                    <a:solidFill>
                      <a:schemeClr val="accent6">
                        <a:lumMod val="75000"/>
                      </a:schemeClr>
                    </a:solidFill>
                  </a:rPr>
                  <a:t>成立</a:t>
                </a:r>
                <a:r>
                  <a:rPr lang="zh-CN" altLang="en-US" b="1" dirty="0" smtClean="0"/>
                  <a:t>。</a:t>
                </a:r>
                <a:endParaRPr lang="en-US" altLang="zh-CN" b="1" dirty="0" smtClean="0"/>
              </a:p>
              <a:p>
                <a:r>
                  <a:rPr lang="zh-CN" altLang="en-US" b="1" dirty="0" smtClean="0">
                    <a:solidFill>
                      <a:srgbClr val="0000CC"/>
                    </a:solidFill>
                  </a:rPr>
                  <a:t>例</a:t>
                </a:r>
                <a:r>
                  <a:rPr lang="en-US" altLang="zh-CN" b="1" dirty="0" smtClean="0">
                    <a:solidFill>
                      <a:srgbClr val="0000CC"/>
                    </a:solidFill>
                  </a:rPr>
                  <a:t>5 </a:t>
                </a:r>
                <a:r>
                  <a:rPr lang="zh-CN" altLang="en-US" b="1" dirty="0" smtClean="0"/>
                  <a:t>给定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={∅,</m:t>
                    </m:r>
                    <m:d>
                      <m:dPr>
                        <m:begChr m:val="{"/>
                        <m:endChr m:val="}"/>
                        <m:ctrlP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𝒂</m:t>
                        </m:r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d>
                      <m:dPr>
                        <m:begChr m:val="{"/>
                        <m:endChr m:val="}"/>
                        <m:ctrlP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𝒂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𝒃</m:t>
                        </m:r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,{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𝒂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𝒃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𝒄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}}</m:t>
                    </m:r>
                  </m:oMath>
                </a14:m>
                <a:r>
                  <a:rPr lang="zh-CN" altLang="en-US" b="1" dirty="0" smtClean="0"/>
                  <a:t>上的包含关系</a:t>
                </a:r>
                <a14:m>
                  <m:oMath xmlns:m="http://schemas.openxmlformats.org/officeDocument/2006/math">
                    <m:r>
                      <a:rPr lang="zh-CN" altLang="en-US" b="1" i="1" smtClean="0">
                        <a:latin typeface="Cambria Math" panose="02040503050406030204" pitchFamily="18" charset="0"/>
                      </a:rPr>
                      <m:t>⊆</m:t>
                    </m:r>
                  </m:oMath>
                </a14:m>
                <a:r>
                  <a:rPr lang="zh-CN" altLang="en-US" b="1" dirty="0" smtClean="0"/>
                  <a:t>，证明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𝑷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,⊆</m:t>
                        </m:r>
                      </m:e>
                    </m:d>
                  </m:oMath>
                </a14:m>
                <a:r>
                  <a:rPr lang="zh-CN" altLang="en-US" b="1" dirty="0" smtClean="0"/>
                  <a:t>是个全序集合。</a:t>
                </a:r>
                <a:endParaRPr lang="en-US" altLang="zh-CN" b="1" dirty="0" smtClean="0"/>
              </a:p>
              <a:p>
                <a:r>
                  <a:rPr lang="zh-CN" altLang="en-US" b="1" dirty="0" smtClean="0"/>
                  <a:t>证：因为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⊆</m:t>
                    </m:r>
                    <m:d>
                      <m:dPr>
                        <m:begChr m:val="{"/>
                        <m:endChr m:val="}"/>
                        <m:ctrlP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𝒂</m:t>
                        </m:r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⊆</m:t>
                    </m:r>
                    <m:d>
                      <m:dPr>
                        <m:begChr m:val="{"/>
                        <m:endChr m:val="}"/>
                        <m:ctrlP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𝒂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𝒃</m:t>
                        </m:r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⊆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{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𝒂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𝒃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𝒄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zh-CN" altLang="en-US" b="1" dirty="0" smtClean="0"/>
                  <a:t>，故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𝑷</m:t>
                    </m:r>
                  </m:oMath>
                </a14:m>
                <a:r>
                  <a:rPr lang="zh-CN" altLang="en-US" b="1" dirty="0" smtClean="0"/>
                  <a:t>中任意两个元素都有包含关系。</a:t>
                </a:r>
                <a:endParaRPr lang="zh-CN" altLang="en-US" b="1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7544" y="1340768"/>
                <a:ext cx="6085656" cy="4608512"/>
              </a:xfrm>
              <a:blipFill rotWithShape="0">
                <a:blip r:embed="rId2"/>
                <a:stretch>
                  <a:fillRect l="-1403" t="-14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C87BA-7BB4-4FBB-8EE6-A30C0FB65631}" type="datetime1">
              <a:rPr lang="zh-CN" altLang="en-US" smtClean="0"/>
              <a:pPr/>
              <a:t>2020/11/9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0C485-3EAF-4318-915D-9216C2569B1B}" type="slidenum">
              <a:rPr lang="zh-CN" altLang="en-US" smtClean="0"/>
              <a:pPr/>
              <a:t>111</a:t>
            </a:fld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7092280" y="4695740"/>
            <a:ext cx="144016" cy="14401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6869306" y="5432045"/>
            <a:ext cx="144016" cy="14401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7269535" y="4005064"/>
            <a:ext cx="144016" cy="14401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7516005" y="3321048"/>
            <a:ext cx="144016" cy="14401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" name="直接连接符 10"/>
          <p:cNvCxnSpPr/>
          <p:nvPr/>
        </p:nvCxnSpPr>
        <p:spPr>
          <a:xfrm flipV="1">
            <a:off x="6941314" y="4839756"/>
            <a:ext cx="177892" cy="62655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>
            <a:endCxn id="8" idx="4"/>
          </p:cNvCxnSpPr>
          <p:nvPr/>
        </p:nvCxnSpPr>
        <p:spPr>
          <a:xfrm flipV="1">
            <a:off x="7175115" y="4149080"/>
            <a:ext cx="166428" cy="540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 flipV="1">
            <a:off x="7381564" y="3465064"/>
            <a:ext cx="166428" cy="540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/>
              <p:cNvSpPr txBox="1"/>
              <p:nvPr/>
            </p:nvSpPr>
            <p:spPr>
              <a:xfrm>
                <a:off x="6873046" y="5504053"/>
                <a:ext cx="50851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latin typeface="Cambria Math" panose="02040503050406030204" pitchFamily="18" charset="0"/>
                        </a:rPr>
                        <m:t>∅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5" name="文本框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3046" y="5504053"/>
                <a:ext cx="508518" cy="369332"/>
              </a:xfrm>
              <a:prstGeom prst="rect">
                <a:avLst/>
              </a:prstGeom>
              <a:blipFill rotWithShape="0">
                <a:blip r:embed="rId3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/>
              <p:cNvSpPr txBox="1"/>
              <p:nvPr/>
            </p:nvSpPr>
            <p:spPr>
              <a:xfrm>
                <a:off x="7149768" y="4817693"/>
                <a:ext cx="50851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6" name="文本框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9768" y="4817693"/>
                <a:ext cx="508518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3614" r="-3614" b="-147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/>
              <p:cNvSpPr txBox="1"/>
              <p:nvPr/>
            </p:nvSpPr>
            <p:spPr>
              <a:xfrm>
                <a:off x="7341543" y="4023924"/>
                <a:ext cx="50851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7" name="文本框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1543" y="4023924"/>
                <a:ext cx="508518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3571" r="-44048" b="-147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/>
              <p:cNvSpPr txBox="1"/>
              <p:nvPr/>
            </p:nvSpPr>
            <p:spPr>
              <a:xfrm>
                <a:off x="7620000" y="3223322"/>
                <a:ext cx="72840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8" name="文本框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00" y="3223322"/>
                <a:ext cx="728403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2521" r="-27731" b="-1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1988882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3-12 </a:t>
            </a:r>
            <a:r>
              <a:rPr lang="zh-CN" altLang="en-US" dirty="0"/>
              <a:t>序关系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251520" y="980728"/>
                <a:ext cx="8640960" cy="5256584"/>
              </a:xfrm>
            </p:spPr>
            <p:txBody>
              <a:bodyPr>
                <a:normAutofit/>
              </a:bodyPr>
              <a:lstStyle/>
              <a:p>
                <a:r>
                  <a:rPr lang="zh-CN" altLang="en-US" b="1" dirty="0" smtClean="0">
                    <a:solidFill>
                      <a:srgbClr val="0000CC"/>
                    </a:solidFill>
                  </a:rPr>
                  <a:t>定义</a:t>
                </a:r>
                <a:r>
                  <a:rPr lang="en-US" altLang="zh-CN" b="1" dirty="0" smtClean="0">
                    <a:solidFill>
                      <a:srgbClr val="0000CC"/>
                    </a:solidFill>
                  </a:rPr>
                  <a:t>3-12.5 </a:t>
                </a:r>
                <a:r>
                  <a:rPr lang="zh-CN" altLang="en-US" b="1" dirty="0" smtClean="0"/>
                  <a:t>设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,≼</m:t>
                        </m:r>
                      </m:e>
                    </m:d>
                  </m:oMath>
                </a14:m>
                <a:r>
                  <a:rPr lang="zh-CN" altLang="en-US" b="1" dirty="0" smtClean="0"/>
                  <a:t>是一个偏序集合，且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𝑩</m:t>
                    </m:r>
                  </m:oMath>
                </a14:m>
                <a:r>
                  <a:rPr lang="zh-CN" altLang="en-US" b="1" dirty="0" smtClean="0"/>
                  <a:t>是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zh-CN" altLang="en-US" b="1" dirty="0" smtClean="0"/>
                  <a:t>的子集，对于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𝑩</m:t>
                    </m:r>
                  </m:oMath>
                </a14:m>
                <a:r>
                  <a:rPr lang="zh-CN" altLang="en-US" b="1" dirty="0" smtClean="0"/>
                  <a:t>中的一个元素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𝒃</m:t>
                    </m:r>
                  </m:oMath>
                </a14:m>
                <a:r>
                  <a:rPr lang="zh-CN" altLang="en-US" b="1" dirty="0" smtClean="0"/>
                  <a:t>，如果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𝑩</m:t>
                    </m:r>
                  </m:oMath>
                </a14:m>
                <a:r>
                  <a:rPr lang="zh-CN" altLang="en-US" b="1" dirty="0" smtClean="0"/>
                  <a:t>中没有任何元素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zh-CN" altLang="en-US" b="1" dirty="0" smtClean="0"/>
                  <a:t>，满足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𝒃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zh-CN" altLang="en-US" b="1" dirty="0" smtClean="0"/>
                  <a:t>且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𝒃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≼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zh-CN" altLang="en-US" b="1" dirty="0" smtClean="0"/>
                  <a:t>，则称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solidFill>
                          <a:srgbClr val="CC00CC"/>
                        </a:solidFill>
                        <a:latin typeface="Cambria Math" panose="02040503050406030204" pitchFamily="18" charset="0"/>
                      </a:rPr>
                      <m:t>𝒃</m:t>
                    </m:r>
                  </m:oMath>
                </a14:m>
                <a:r>
                  <a:rPr lang="zh-CN" altLang="en-US" b="1" dirty="0" smtClean="0">
                    <a:solidFill>
                      <a:srgbClr val="CC00CC"/>
                    </a:solidFill>
                  </a:rPr>
                  <a:t>为</a:t>
                </a:r>
                <a14:m>
                  <m:oMath xmlns:m="http://schemas.openxmlformats.org/officeDocument/2006/math">
                    <m:r>
                      <a:rPr lang="en-US" altLang="zh-CN" b="1" i="1">
                        <a:solidFill>
                          <a:srgbClr val="CC00CC"/>
                        </a:solidFill>
                        <a:latin typeface="Cambria Math" panose="02040503050406030204" pitchFamily="18" charset="0"/>
                      </a:rPr>
                      <m:t>𝑩</m:t>
                    </m:r>
                  </m:oMath>
                </a14:m>
                <a:r>
                  <a:rPr lang="zh-CN" altLang="en-US" b="1" dirty="0" smtClean="0">
                    <a:solidFill>
                      <a:srgbClr val="CC00CC"/>
                    </a:solidFill>
                  </a:rPr>
                  <a:t>的极大元</a:t>
                </a:r>
                <a:r>
                  <a:rPr lang="zh-CN" altLang="en-US" b="1" dirty="0" smtClean="0"/>
                  <a:t>。同理，对于</a:t>
                </a:r>
                <a14:m>
                  <m:oMath xmlns:m="http://schemas.openxmlformats.org/officeDocument/2006/math"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𝒃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𝑩</m:t>
                    </m:r>
                  </m:oMath>
                </a14:m>
                <a:r>
                  <a:rPr lang="zh-CN" altLang="en-US" b="1" dirty="0" smtClean="0"/>
                  <a:t>，如果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𝑩</m:t>
                    </m:r>
                  </m:oMath>
                </a14:m>
                <a:r>
                  <a:rPr lang="zh-CN" altLang="en-US" b="1" dirty="0" smtClean="0"/>
                  <a:t>中没有任何元素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zh-CN" altLang="en-US" b="1" dirty="0" smtClean="0"/>
                  <a:t>，满足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𝒃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zh-CN" altLang="en-US" b="1" dirty="0"/>
                  <a:t>且</a:t>
                </a:r>
                <a14:m>
                  <m:oMath xmlns:m="http://schemas.openxmlformats.org/officeDocument/2006/math">
                    <m:r>
                      <a:rPr lang="en-US" altLang="zh-CN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≼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𝒃</m:t>
                    </m:r>
                  </m:oMath>
                </a14:m>
                <a:r>
                  <a:rPr lang="zh-CN" altLang="en-US" b="1" dirty="0"/>
                  <a:t>，则称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solidFill>
                          <a:srgbClr val="CC00CC"/>
                        </a:solidFill>
                        <a:latin typeface="Cambria Math" panose="02040503050406030204" pitchFamily="18" charset="0"/>
                      </a:rPr>
                      <m:t>𝒃</m:t>
                    </m:r>
                  </m:oMath>
                </a14:m>
                <a:r>
                  <a:rPr lang="zh-CN" altLang="en-US" b="1" dirty="0">
                    <a:solidFill>
                      <a:srgbClr val="CC00CC"/>
                    </a:solidFill>
                  </a:rPr>
                  <a:t>为</a:t>
                </a:r>
                <a14:m>
                  <m:oMath xmlns:m="http://schemas.openxmlformats.org/officeDocument/2006/math">
                    <m:r>
                      <a:rPr lang="en-US" altLang="zh-CN" b="1" i="1">
                        <a:solidFill>
                          <a:srgbClr val="CC00CC"/>
                        </a:solidFill>
                        <a:latin typeface="Cambria Math" panose="02040503050406030204" pitchFamily="18" charset="0"/>
                      </a:rPr>
                      <m:t>𝑩</m:t>
                    </m:r>
                  </m:oMath>
                </a14:m>
                <a:r>
                  <a:rPr lang="zh-CN" altLang="en-US" b="1" dirty="0">
                    <a:solidFill>
                      <a:srgbClr val="CC00CC"/>
                    </a:solidFill>
                  </a:rPr>
                  <a:t>的</a:t>
                </a:r>
                <a:r>
                  <a:rPr lang="zh-CN" altLang="en-US" b="1" dirty="0" smtClean="0">
                    <a:solidFill>
                      <a:srgbClr val="CC00CC"/>
                    </a:solidFill>
                  </a:rPr>
                  <a:t>极小元</a:t>
                </a:r>
                <a:r>
                  <a:rPr lang="zh-CN" altLang="en-US" b="1" dirty="0" smtClean="0"/>
                  <a:t>。</a:t>
                </a:r>
                <a:endParaRPr lang="en-US" altLang="zh-CN" b="1" dirty="0" smtClean="0"/>
              </a:p>
              <a:p>
                <a:r>
                  <a:rPr lang="zh-CN" altLang="en-US" b="1" dirty="0" smtClean="0">
                    <a:solidFill>
                      <a:srgbClr val="0000CC"/>
                    </a:solidFill>
                  </a:rPr>
                  <a:t>例题</a:t>
                </a:r>
                <a:r>
                  <a:rPr lang="en-US" altLang="zh-CN" b="1" dirty="0" smtClean="0">
                    <a:solidFill>
                      <a:srgbClr val="0000CC"/>
                    </a:solidFill>
                  </a:rPr>
                  <a:t>6 </a:t>
                </a:r>
                <a:r>
                  <a:rPr lang="zh-CN" altLang="en-US" b="1" dirty="0" smtClean="0"/>
                  <a:t>设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={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𝟕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𝟏𝟒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𝟐𝟏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zh-CN" altLang="en-US" b="1" dirty="0" smtClean="0"/>
                  <a:t>，其偏序关系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={</m:t>
                    </m:r>
                    <m:d>
                      <m:dPr>
                        <m:begChr m:val="⟨"/>
                        <m:endChr m:val="⟩"/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𝟏𝟒</m:t>
                        </m:r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begChr m:val="⟨"/>
                        <m:endChr m:val="⟩"/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𝟏𝟓</m:t>
                        </m:r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begChr m:val="⟨"/>
                        <m:endChr m:val="⟩"/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𝟐𝟏</m:t>
                        </m:r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begChr m:val="⟨"/>
                        <m:endChr m:val="⟩"/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𝟓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𝟏𝟓</m:t>
                        </m:r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begChr m:val="⟨"/>
                        <m:endChr m:val="⟩"/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𝟕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𝟏𝟒</m:t>
                        </m:r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begChr m:val="⟨"/>
                        <m:endChr m:val="⟩"/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𝟕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𝟐𝟏</m:t>
                        </m:r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begChr m:val="⟨"/>
                        <m:endChr m:val="⟩"/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begChr m:val="⟨"/>
                        <m:endChr m:val="⟩"/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begChr m:val="⟨"/>
                        <m:endChr m:val="⟩"/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𝟓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𝟓</m:t>
                        </m:r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endParaRPr lang="en-US" altLang="zh-CN" b="1" i="1" dirty="0" smtClean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𝟕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𝟕</m:t>
                          </m:r>
                        </m:e>
                      </m:d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𝟏𝟒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𝟏𝟒</m:t>
                          </m:r>
                        </m:e>
                      </m:d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𝟏𝟓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𝟏𝟓</m:t>
                          </m:r>
                        </m:e>
                      </m:d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𝟐𝟏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𝟐𝟏</m:t>
                          </m:r>
                        </m:e>
                      </m:d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altLang="zh-CN" b="1" dirty="0" smtClean="0"/>
              </a:p>
              <a:p>
                <a:pPr marL="400050" lvl="1" indent="0">
                  <a:buNone/>
                </a:pPr>
                <a:r>
                  <a:rPr lang="zh-CN" altLang="en-US" b="1" dirty="0" smtClean="0"/>
                  <a:t>求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𝑩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={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𝟕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𝟐𝟏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𝟏𝟒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zh-CN" altLang="en-US" b="1" dirty="0" smtClean="0"/>
                  <a:t>的极大元与极小元。</a:t>
                </a:r>
                <a:endParaRPr lang="en-US" altLang="zh-CN" b="1" dirty="0" smtClean="0"/>
              </a:p>
              <a:p>
                <a:pPr marL="400050" lvl="1" indent="0">
                  <a:buNone/>
                </a:pPr>
                <a:r>
                  <a:rPr lang="zh-CN" altLang="en-US" b="1" dirty="0" smtClean="0"/>
                  <a:t>解</a:t>
                </a:r>
                <a:r>
                  <a:rPr lang="en-US" altLang="zh-CN" b="1" dirty="0" smtClean="0"/>
                  <a:t>. 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𝑪𝑶𝑽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={</m:t>
                    </m:r>
                    <m:d>
                      <m:dPr>
                        <m:begChr m:val="⟨"/>
                        <m:endChr m:val="⟩"/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𝟏𝟒</m:t>
                        </m:r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begChr m:val="⟨"/>
                        <m:endChr m:val="⟩"/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𝟑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𝟏𝟓</m:t>
                        </m:r>
                      </m:e>
                    </m:d>
                    <m:r>
                      <a:rPr lang="en-US" altLang="zh-CN" b="1" i="1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begChr m:val="⟨"/>
                        <m:endChr m:val="⟩"/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𝟑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𝟐𝟏</m:t>
                        </m:r>
                      </m:e>
                    </m:d>
                    <m:r>
                      <a:rPr lang="en-US" altLang="zh-CN" b="1" i="1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begChr m:val="⟨"/>
                        <m:endChr m:val="⟩"/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𝟓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𝟏𝟓</m:t>
                        </m:r>
                      </m:e>
                    </m:d>
                    <m:r>
                      <a:rPr lang="en-US" altLang="zh-CN" b="1" i="1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begChr m:val="⟨"/>
                        <m:endChr m:val="⟩"/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𝟕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𝟏𝟒</m:t>
                        </m:r>
                      </m:e>
                    </m:d>
                    <m:r>
                      <a:rPr lang="en-US" altLang="zh-CN" b="1" i="1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begChr m:val="⟨"/>
                        <m:endChr m:val="⟩"/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𝟕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𝟐𝟏</m:t>
                        </m:r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altLang="zh-CN" b="1" dirty="0" smtClean="0"/>
              </a:p>
              <a:p>
                <a:pPr marL="400050" lvl="1" indent="0">
                  <a:buNone/>
                </a:pPr>
                <a:r>
                  <a:rPr lang="zh-CN" altLang="en-US" b="1" dirty="0"/>
                  <a:t>故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𝑩</m:t>
                    </m:r>
                  </m:oMath>
                </a14:m>
                <a:r>
                  <a:rPr lang="zh-CN" altLang="en-US" b="1" dirty="0" smtClean="0"/>
                  <a:t>的极小元集合是</a:t>
                </a:r>
                <a14:m>
                  <m:oMath xmlns:m="http://schemas.openxmlformats.org/officeDocument/2006/math">
                    <m:r>
                      <a:rPr lang="en-US" altLang="zh-CN" b="1" i="0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𝟕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zh-CN" altLang="en-US" b="1" dirty="0" smtClean="0"/>
                  <a:t>，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𝑩</m:t>
                    </m:r>
                  </m:oMath>
                </a14:m>
                <a:r>
                  <a:rPr lang="zh-CN" altLang="en-US" b="1" dirty="0"/>
                  <a:t>的</a:t>
                </a:r>
                <a:r>
                  <a:rPr lang="zh-CN" altLang="en-US" b="1" dirty="0" smtClean="0"/>
                  <a:t>极大元</a:t>
                </a:r>
                <a:r>
                  <a:rPr lang="zh-CN" altLang="en-US" b="1" dirty="0"/>
                  <a:t>集合是</a:t>
                </a:r>
                <a14:m>
                  <m:oMath xmlns:m="http://schemas.openxmlformats.org/officeDocument/2006/math">
                    <m:r>
                      <a:rPr lang="en-US" altLang="zh-CN" b="1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𝟒</m:t>
                    </m:r>
                    <m:r>
                      <a:rPr lang="zh-CN" altLang="en-US" b="1" i="1" smtClean="0">
                        <a:latin typeface="Cambria Math" panose="02040503050406030204" pitchFamily="18" charset="0"/>
                      </a:rPr>
                      <m:t>，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zh-CN" altLang="en-US" b="1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1520" y="980728"/>
                <a:ext cx="8640960" cy="5256584"/>
              </a:xfrm>
              <a:blipFill rotWithShape="0">
                <a:blip r:embed="rId2"/>
                <a:stretch>
                  <a:fillRect l="-917" t="-1276" r="-324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C87BA-7BB4-4FBB-8EE6-A30C0FB65631}" type="datetime1">
              <a:rPr lang="zh-CN" altLang="en-US" smtClean="0"/>
              <a:pPr/>
              <a:t>2020/11/9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0C485-3EAF-4318-915D-9216C2569B1B}" type="slidenum">
              <a:rPr lang="zh-CN" altLang="en-US" smtClean="0"/>
              <a:pPr/>
              <a:t>112</a:t>
            </a:fld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3419872" y="6326797"/>
            <a:ext cx="144016" cy="14401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4720643" y="6326797"/>
            <a:ext cx="144016" cy="14401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2263117" y="6326797"/>
            <a:ext cx="144016" cy="14401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3059832" y="5229200"/>
            <a:ext cx="144016" cy="14401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5924240" y="6326797"/>
            <a:ext cx="144016" cy="14401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4185717" y="5236296"/>
            <a:ext cx="144016" cy="14401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5502445" y="5246515"/>
            <a:ext cx="144016" cy="14401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" name="直接连接符 14"/>
          <p:cNvCxnSpPr>
            <a:stCxn id="9" idx="0"/>
            <a:endCxn id="10" idx="3"/>
          </p:cNvCxnSpPr>
          <p:nvPr/>
        </p:nvCxnSpPr>
        <p:spPr>
          <a:xfrm flipV="1">
            <a:off x="2335125" y="5352125"/>
            <a:ext cx="745798" cy="97467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>
            <a:stCxn id="10" idx="4"/>
            <a:endCxn id="6" idx="0"/>
          </p:cNvCxnSpPr>
          <p:nvPr/>
        </p:nvCxnSpPr>
        <p:spPr>
          <a:xfrm>
            <a:off x="3131840" y="5373216"/>
            <a:ext cx="360040" cy="95358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 flipV="1">
            <a:off x="3491880" y="5380312"/>
            <a:ext cx="745798" cy="97467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 flipV="1">
            <a:off x="4792651" y="5373216"/>
            <a:ext cx="745798" cy="97467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>
            <a:endCxn id="8" idx="1"/>
          </p:cNvCxnSpPr>
          <p:nvPr/>
        </p:nvCxnSpPr>
        <p:spPr>
          <a:xfrm>
            <a:off x="4317006" y="5362670"/>
            <a:ext cx="424728" cy="98521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5560682" y="5389393"/>
            <a:ext cx="424728" cy="98521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2400657" y="6266865"/>
            <a:ext cx="201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2</a:t>
            </a:r>
            <a:endParaRPr lang="zh-CN" altLang="en-US" dirty="0"/>
          </a:p>
        </p:txBody>
      </p:sp>
      <p:sp>
        <p:nvSpPr>
          <p:cNvPr id="24" name="文本框 23"/>
          <p:cNvSpPr txBox="1"/>
          <p:nvPr/>
        </p:nvSpPr>
        <p:spPr>
          <a:xfrm>
            <a:off x="3580908" y="6314334"/>
            <a:ext cx="201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7</a:t>
            </a:r>
            <a:endParaRPr lang="zh-CN" altLang="en-US" dirty="0"/>
          </a:p>
        </p:txBody>
      </p:sp>
      <p:sp>
        <p:nvSpPr>
          <p:cNvPr id="25" name="文本框 24"/>
          <p:cNvSpPr txBox="1"/>
          <p:nvPr/>
        </p:nvSpPr>
        <p:spPr>
          <a:xfrm>
            <a:off x="4899664" y="6245073"/>
            <a:ext cx="201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3</a:t>
            </a:r>
            <a:endParaRPr lang="zh-CN" altLang="en-US" dirty="0"/>
          </a:p>
        </p:txBody>
      </p:sp>
      <p:sp>
        <p:nvSpPr>
          <p:cNvPr id="26" name="文本框 25"/>
          <p:cNvSpPr txBox="1"/>
          <p:nvPr/>
        </p:nvSpPr>
        <p:spPr>
          <a:xfrm>
            <a:off x="6058375" y="6286147"/>
            <a:ext cx="201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5</a:t>
            </a:r>
            <a:endParaRPr lang="zh-CN" altLang="en-US" dirty="0"/>
          </a:p>
        </p:txBody>
      </p:sp>
      <p:sp>
        <p:nvSpPr>
          <p:cNvPr id="27" name="文本框 26"/>
          <p:cNvSpPr txBox="1"/>
          <p:nvPr/>
        </p:nvSpPr>
        <p:spPr>
          <a:xfrm>
            <a:off x="3203847" y="5178004"/>
            <a:ext cx="419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14</a:t>
            </a:r>
            <a:endParaRPr lang="zh-CN" altLang="en-US" dirty="0"/>
          </a:p>
        </p:txBody>
      </p:sp>
      <p:sp>
        <p:nvSpPr>
          <p:cNvPr id="28" name="文本框 27"/>
          <p:cNvSpPr txBox="1"/>
          <p:nvPr/>
        </p:nvSpPr>
        <p:spPr>
          <a:xfrm>
            <a:off x="4289148" y="5167459"/>
            <a:ext cx="419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21</a:t>
            </a:r>
            <a:endParaRPr lang="zh-CN" altLang="en-US" dirty="0"/>
          </a:p>
        </p:txBody>
      </p:sp>
      <p:sp>
        <p:nvSpPr>
          <p:cNvPr id="29" name="文本框 28"/>
          <p:cNvSpPr txBox="1"/>
          <p:nvPr/>
        </p:nvSpPr>
        <p:spPr>
          <a:xfrm>
            <a:off x="5602092" y="5178004"/>
            <a:ext cx="419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15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7054084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3-12 </a:t>
            </a:r>
            <a:r>
              <a:rPr lang="zh-CN" altLang="en-US" dirty="0"/>
              <a:t>序关系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980728"/>
                <a:ext cx="8229600" cy="4608512"/>
              </a:xfrm>
            </p:spPr>
            <p:txBody>
              <a:bodyPr/>
              <a:lstStyle/>
              <a:p>
                <a:r>
                  <a:rPr lang="zh-CN" altLang="en-US" b="1" dirty="0" smtClean="0">
                    <a:solidFill>
                      <a:srgbClr val="CC00CC"/>
                    </a:solidFill>
                  </a:rPr>
                  <a:t>注：当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solidFill>
                          <a:srgbClr val="CC00CC"/>
                        </a:solidFill>
                        <a:latin typeface="Cambria Math" panose="02040503050406030204" pitchFamily="18" charset="0"/>
                      </a:rPr>
                      <m:t>𝑩</m:t>
                    </m:r>
                    <m:r>
                      <a:rPr lang="en-US" altLang="zh-CN" b="1" i="1" smtClean="0">
                        <a:solidFill>
                          <a:srgbClr val="CC00CC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1" i="1" smtClean="0">
                        <a:solidFill>
                          <a:srgbClr val="CC00CC"/>
                        </a:solidFill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zh-CN" altLang="en-US" b="1" dirty="0" smtClean="0">
                    <a:solidFill>
                      <a:srgbClr val="CC00CC"/>
                    </a:solidFill>
                  </a:rPr>
                  <a:t>时，则偏序集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altLang="zh-CN" b="1" i="1" smtClean="0">
                            <a:solidFill>
                              <a:srgbClr val="CC00CC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solidFill>
                              <a:srgbClr val="CC00CC"/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  <m:r>
                          <a:rPr lang="en-US" altLang="zh-CN" b="1" i="1" smtClean="0">
                            <a:solidFill>
                              <a:srgbClr val="CC00CC"/>
                            </a:solidFill>
                            <a:latin typeface="Cambria Math" panose="02040503050406030204" pitchFamily="18" charset="0"/>
                          </a:rPr>
                          <m:t>,≼</m:t>
                        </m:r>
                      </m:e>
                    </m:d>
                  </m:oMath>
                </a14:m>
                <a:r>
                  <a:rPr lang="zh-CN" altLang="en-US" b="1" dirty="0" smtClean="0">
                    <a:solidFill>
                      <a:srgbClr val="CC00CC"/>
                    </a:solidFill>
                  </a:rPr>
                  <a:t>的极大元即是哈斯图中最顶层的元素，其极小元是哈斯图中最底层的元素，不同的极小元素或不同的极大元素之间是无关的</a:t>
                </a:r>
                <a:r>
                  <a:rPr lang="zh-CN" altLang="en-US" b="1" dirty="0" smtClean="0"/>
                  <a:t>。</a:t>
                </a:r>
                <a:endParaRPr lang="en-US" altLang="zh-CN" b="1" dirty="0" smtClean="0"/>
              </a:p>
              <a:p>
                <a:r>
                  <a:rPr lang="zh-CN" altLang="en-US" b="1" dirty="0" smtClean="0">
                    <a:solidFill>
                      <a:srgbClr val="0000CC"/>
                    </a:solidFill>
                  </a:rPr>
                  <a:t>定义</a:t>
                </a:r>
                <a:r>
                  <a:rPr lang="en-US" altLang="zh-CN" b="1" dirty="0" smtClean="0">
                    <a:solidFill>
                      <a:srgbClr val="0000CC"/>
                    </a:solidFill>
                  </a:rPr>
                  <a:t>3-12.6 </a:t>
                </a:r>
                <a:r>
                  <a:rPr lang="zh-CN" altLang="en-US" b="1" dirty="0" smtClean="0"/>
                  <a:t>令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𝑨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,≼</m:t>
                        </m:r>
                      </m:e>
                    </m:d>
                  </m:oMath>
                </a14:m>
                <a:r>
                  <a:rPr lang="zh-CN" altLang="en-US" b="1" dirty="0" smtClean="0"/>
                  <a:t>是一个偏序集，且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𝑩</m:t>
                    </m:r>
                  </m:oMath>
                </a14:m>
                <a:r>
                  <a:rPr lang="zh-CN" altLang="en-US" b="1" dirty="0" smtClean="0"/>
                  <a:t>是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zh-CN" altLang="en-US" b="1" dirty="0" smtClean="0"/>
                  <a:t>的子集，若有某个元素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𝒃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𝑩</m:t>
                    </m:r>
                  </m:oMath>
                </a14:m>
                <a:r>
                  <a:rPr lang="zh-CN" altLang="en-US" b="1" dirty="0" smtClean="0"/>
                  <a:t>，对于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𝑩</m:t>
                    </m:r>
                  </m:oMath>
                </a14:m>
                <a:r>
                  <a:rPr lang="zh-CN" altLang="en-US" b="1" dirty="0" smtClean="0"/>
                  <a:t>中每一个元素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zh-CN" altLang="en-US" b="1" dirty="0" smtClean="0"/>
                  <a:t>有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≼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𝒃</m:t>
                    </m:r>
                  </m:oMath>
                </a14:m>
                <a:r>
                  <a:rPr lang="zh-CN" altLang="en-US" b="1" dirty="0" smtClean="0"/>
                  <a:t>，</a:t>
                </a:r>
                <a:r>
                  <a:rPr lang="zh-CN" altLang="en-US" b="1" dirty="0" smtClean="0">
                    <a:solidFill>
                      <a:srgbClr val="CC00CC"/>
                    </a:solidFill>
                  </a:rPr>
                  <a:t>则称</a:t>
                </a:r>
                <a14:m>
                  <m:oMath xmlns:m="http://schemas.openxmlformats.org/officeDocument/2006/math">
                    <m:r>
                      <a:rPr lang="en-US" altLang="zh-CN" b="1" i="1">
                        <a:solidFill>
                          <a:srgbClr val="CC00CC"/>
                        </a:solidFill>
                        <a:latin typeface="Cambria Math" panose="02040503050406030204" pitchFamily="18" charset="0"/>
                      </a:rPr>
                      <m:t>𝒃</m:t>
                    </m:r>
                  </m:oMath>
                </a14:m>
                <a:r>
                  <a:rPr lang="zh-CN" altLang="en-US" b="1" dirty="0" smtClean="0">
                    <a:solidFill>
                      <a:srgbClr val="CC00CC"/>
                    </a:solidFill>
                  </a:rPr>
                  <a:t>为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altLang="zh-CN" b="1" i="1">
                            <a:solidFill>
                              <a:srgbClr val="CC00CC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solidFill>
                              <a:srgbClr val="CC00CC"/>
                            </a:solidFill>
                            <a:latin typeface="Cambria Math" panose="02040503050406030204" pitchFamily="18" charset="0"/>
                          </a:rPr>
                          <m:t>𝑩</m:t>
                        </m:r>
                        <m:r>
                          <a:rPr lang="en-US" altLang="zh-CN" b="1" i="1">
                            <a:solidFill>
                              <a:srgbClr val="CC00CC"/>
                            </a:solidFill>
                            <a:latin typeface="Cambria Math" panose="02040503050406030204" pitchFamily="18" charset="0"/>
                          </a:rPr>
                          <m:t>,≼</m:t>
                        </m:r>
                      </m:e>
                    </m:d>
                  </m:oMath>
                </a14:m>
                <a:r>
                  <a:rPr lang="zh-CN" altLang="en-US" b="1" dirty="0" smtClean="0">
                    <a:solidFill>
                      <a:srgbClr val="CC00CC"/>
                    </a:solidFill>
                  </a:rPr>
                  <a:t>的最大元</a:t>
                </a:r>
                <a:r>
                  <a:rPr lang="zh-CN" altLang="en-US" b="1" dirty="0" smtClean="0"/>
                  <a:t>。同理，若有某个元素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𝒃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𝑩</m:t>
                    </m:r>
                  </m:oMath>
                </a14:m>
                <a:r>
                  <a:rPr lang="zh-CN" altLang="en-US" b="1" dirty="0" smtClean="0"/>
                  <a:t>，对每一个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𝑩</m:t>
                    </m:r>
                  </m:oMath>
                </a14:m>
                <a:r>
                  <a:rPr lang="zh-CN" altLang="en-US" b="1" dirty="0" smtClean="0"/>
                  <a:t>有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𝒃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≼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zh-CN" altLang="en-US" b="1" dirty="0" smtClean="0"/>
                  <a:t>，则称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solidFill>
                          <a:srgbClr val="CC00CC"/>
                        </a:solidFill>
                        <a:latin typeface="Cambria Math" panose="02040503050406030204" pitchFamily="18" charset="0"/>
                      </a:rPr>
                      <m:t>𝒃</m:t>
                    </m:r>
                  </m:oMath>
                </a14:m>
                <a:r>
                  <a:rPr lang="zh-CN" altLang="en-US" b="1" dirty="0">
                    <a:solidFill>
                      <a:srgbClr val="CC00CC"/>
                    </a:solidFill>
                  </a:rPr>
                  <a:t>为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altLang="zh-CN" b="1" i="1">
                            <a:solidFill>
                              <a:srgbClr val="CC00CC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solidFill>
                              <a:srgbClr val="CC00CC"/>
                            </a:solidFill>
                            <a:latin typeface="Cambria Math" panose="02040503050406030204" pitchFamily="18" charset="0"/>
                          </a:rPr>
                          <m:t>𝑩</m:t>
                        </m:r>
                        <m:r>
                          <a:rPr lang="en-US" altLang="zh-CN" b="1" i="1">
                            <a:solidFill>
                              <a:srgbClr val="CC00CC"/>
                            </a:solidFill>
                            <a:latin typeface="Cambria Math" panose="02040503050406030204" pitchFamily="18" charset="0"/>
                          </a:rPr>
                          <m:t>,≼</m:t>
                        </m:r>
                      </m:e>
                    </m:d>
                  </m:oMath>
                </a14:m>
                <a:r>
                  <a:rPr lang="zh-CN" altLang="en-US" b="1" dirty="0">
                    <a:solidFill>
                      <a:srgbClr val="CC00CC"/>
                    </a:solidFill>
                  </a:rPr>
                  <a:t>的</a:t>
                </a:r>
                <a:r>
                  <a:rPr lang="zh-CN" altLang="en-US" b="1" dirty="0" smtClean="0">
                    <a:solidFill>
                      <a:srgbClr val="CC00CC"/>
                    </a:solidFill>
                  </a:rPr>
                  <a:t>最小元</a:t>
                </a:r>
                <a:r>
                  <a:rPr lang="zh-CN" altLang="en-US" b="1" dirty="0" smtClean="0"/>
                  <a:t>。</a:t>
                </a:r>
                <a:endParaRPr lang="en-US" altLang="zh-CN" b="1" dirty="0" smtClean="0"/>
              </a:p>
              <a:p>
                <a:r>
                  <a:rPr lang="zh-CN" altLang="en-US" b="1" dirty="0" smtClean="0"/>
                  <a:t>例：偏序集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b="1" i="1" smtClean="0">
                            <a:latin typeface="Cambria Math" panose="02040503050406030204" pitchFamily="18" charset="0"/>
                          </a:rPr>
                          <m:t>𝓟</m:t>
                        </m:r>
                        <m:d>
                          <m:d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𝒂</m:t>
                                </m:r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𝒃</m:t>
                                </m:r>
                              </m:e>
                            </m:d>
                          </m:e>
                        </m:d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⊆</m:t>
                        </m:r>
                      </m:e>
                    </m:d>
                  </m:oMath>
                </a14:m>
                <a:r>
                  <a:rPr lang="en-US" altLang="zh-CN" b="1" dirty="0" smtClean="0"/>
                  <a:t>,</a:t>
                </a:r>
              </a:p>
              <a:p>
                <a:pPr lvl="1"/>
                <a:r>
                  <a:rPr lang="zh-CN" altLang="en-US" b="1" dirty="0" smtClean="0"/>
                  <a:t>若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𝑩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={</m:t>
                    </m:r>
                    <m:d>
                      <m:dPr>
                        <m:begChr m:val="{"/>
                        <m:endChr m:val="}"/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zh-CN" altLang="en-US" b="1" dirty="0" smtClean="0"/>
                  <a:t>，则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</m:d>
                  </m:oMath>
                </a14:m>
                <a:r>
                  <a:rPr lang="zh-CN" altLang="en-US" b="1" dirty="0" smtClean="0"/>
                  <a:t>是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𝑩</m:t>
                    </m:r>
                  </m:oMath>
                </a14:m>
                <a:r>
                  <a:rPr lang="zh-CN" altLang="en-US" b="1" dirty="0" smtClean="0"/>
                  <a:t>的最大元，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</m:oMath>
                </a14:m>
                <a:r>
                  <a:rPr lang="zh-CN" altLang="en-US" b="1" dirty="0"/>
                  <a:t>是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𝑩</m:t>
                    </m:r>
                  </m:oMath>
                </a14:m>
                <a:r>
                  <a:rPr lang="zh-CN" altLang="en-US" b="1" dirty="0"/>
                  <a:t>的</a:t>
                </a:r>
                <a:r>
                  <a:rPr lang="zh-CN" altLang="en-US" b="1" dirty="0" smtClean="0"/>
                  <a:t>最小元。</a:t>
                </a:r>
                <a:endParaRPr lang="en-US" altLang="zh-CN" b="1" dirty="0" smtClean="0"/>
              </a:p>
              <a:p>
                <a:pPr lvl="1"/>
                <a:r>
                  <a:rPr lang="zh-CN" altLang="en-US" b="1" dirty="0"/>
                  <a:t>若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𝑩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={</m:t>
                    </m:r>
                    <m:d>
                      <m:dPr>
                        <m:begChr m:val="{"/>
                        <m:endChr m:val="}"/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</m:d>
                    <m:r>
                      <a:rPr lang="en-US" altLang="zh-CN" b="1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{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𝒃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zh-CN" altLang="en-US" b="1" dirty="0"/>
                  <a:t>，则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𝑩</m:t>
                    </m:r>
                  </m:oMath>
                </a14:m>
                <a:r>
                  <a:rPr lang="zh-CN" altLang="en-US" b="1" dirty="0" smtClean="0"/>
                  <a:t>没有最大元和最小元。</a:t>
                </a:r>
                <a:endParaRPr lang="zh-CN" altLang="en-US" b="1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980728"/>
                <a:ext cx="8229600" cy="4608512"/>
              </a:xfrm>
              <a:blipFill rotWithShape="0">
                <a:blip r:embed="rId2"/>
                <a:stretch>
                  <a:fillRect l="-963" t="-1455" r="-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C87BA-7BB4-4FBB-8EE6-A30C0FB65631}" type="datetime1">
              <a:rPr lang="zh-CN" altLang="en-US" smtClean="0"/>
              <a:pPr/>
              <a:t>2020/11/9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0C485-3EAF-4318-915D-9216C2569B1B}" type="slidenum">
              <a:rPr lang="zh-CN" altLang="en-US" smtClean="0"/>
              <a:pPr/>
              <a:t>113</a:t>
            </a:fld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4211960" y="5157192"/>
            <a:ext cx="144016" cy="14401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4211960" y="6212334"/>
            <a:ext cx="144016" cy="14401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5292080" y="5684763"/>
            <a:ext cx="144016" cy="14401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3131840" y="5654569"/>
            <a:ext cx="144016" cy="14401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" name="直接连接符 10"/>
          <p:cNvCxnSpPr>
            <a:stCxn id="9" idx="7"/>
            <a:endCxn id="6" idx="2"/>
          </p:cNvCxnSpPr>
          <p:nvPr/>
        </p:nvCxnSpPr>
        <p:spPr>
          <a:xfrm flipV="1">
            <a:off x="3254765" y="5229200"/>
            <a:ext cx="957195" cy="44646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flipV="1">
            <a:off x="4344632" y="5785599"/>
            <a:ext cx="957195" cy="44646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>
            <a:stCxn id="9" idx="4"/>
            <a:endCxn id="7" idx="2"/>
          </p:cNvCxnSpPr>
          <p:nvPr/>
        </p:nvCxnSpPr>
        <p:spPr>
          <a:xfrm>
            <a:off x="3203848" y="5798585"/>
            <a:ext cx="1008112" cy="48575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4355976" y="5216713"/>
            <a:ext cx="1008112" cy="48575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/>
              <p:cNvSpPr txBox="1"/>
              <p:nvPr/>
            </p:nvSpPr>
            <p:spPr>
              <a:xfrm>
                <a:off x="4499992" y="6356350"/>
                <a:ext cx="43204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latin typeface="Cambria Math" panose="02040503050406030204" pitchFamily="18" charset="0"/>
                        </a:rPr>
                        <m:t>∅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6" name="文本框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9992" y="6356350"/>
                <a:ext cx="432048" cy="369332"/>
              </a:xfrm>
              <a:prstGeom prst="rect">
                <a:avLst/>
              </a:prstGeom>
              <a:blipFill rotWithShape="0">
                <a:blip r:embed="rId3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/>
              <p:cNvSpPr txBox="1"/>
              <p:nvPr/>
            </p:nvSpPr>
            <p:spPr>
              <a:xfrm>
                <a:off x="2694919" y="5639497"/>
                <a:ext cx="43204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7" name="文本框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4919" y="5639497"/>
                <a:ext cx="432048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4225" r="-19718" b="-147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/>
              <p:cNvSpPr txBox="1"/>
              <p:nvPr/>
            </p:nvSpPr>
            <p:spPr>
              <a:xfrm>
                <a:off x="5548327" y="5654569"/>
                <a:ext cx="43204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8" name="文本框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8327" y="5654569"/>
                <a:ext cx="432048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4225" r="-19718" b="-1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/>
              <p:cNvSpPr txBox="1"/>
              <p:nvPr/>
            </p:nvSpPr>
            <p:spPr>
              <a:xfrm>
                <a:off x="4391180" y="4990483"/>
                <a:ext cx="6128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9" name="文本框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1180" y="4990483"/>
                <a:ext cx="612867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2970" r="-19802" b="-1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58048928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3-12 </a:t>
            </a:r>
            <a:r>
              <a:rPr lang="zh-CN" altLang="en-US" dirty="0"/>
              <a:t>序关系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385192" y="1109666"/>
                <a:ext cx="8229600" cy="4608512"/>
              </a:xfrm>
            </p:spPr>
            <p:txBody>
              <a:bodyPr/>
              <a:lstStyle/>
              <a:p>
                <a:r>
                  <a:rPr lang="zh-CN" altLang="en-US" b="1" dirty="0" smtClean="0">
                    <a:solidFill>
                      <a:srgbClr val="0000CC"/>
                    </a:solidFill>
                  </a:rPr>
                  <a:t>定理</a:t>
                </a:r>
                <a:r>
                  <a:rPr lang="en-US" altLang="zh-CN" b="1" dirty="0" smtClean="0">
                    <a:solidFill>
                      <a:srgbClr val="0000CC"/>
                    </a:solidFill>
                  </a:rPr>
                  <a:t>3-12.1 </a:t>
                </a:r>
                <a:r>
                  <a:rPr lang="zh-CN" altLang="en-US" b="1" dirty="0" smtClean="0"/>
                  <a:t>令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,≼</m:t>
                        </m:r>
                      </m:e>
                    </m:d>
                  </m:oMath>
                </a14:m>
                <a:r>
                  <a:rPr lang="zh-CN" altLang="en-US" b="1" dirty="0" smtClean="0"/>
                  <a:t>为偏序集且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𝑩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⊆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zh-CN" altLang="en-US" b="1" dirty="0" smtClean="0"/>
                  <a:t>，若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𝑩</m:t>
                    </m:r>
                  </m:oMath>
                </a14:m>
                <a:r>
                  <a:rPr lang="zh-CN" altLang="en-US" b="1" dirty="0" smtClean="0"/>
                  <a:t>有最大（最小）元，则必是唯一的。</a:t>
                </a:r>
                <a:endParaRPr lang="en-US" altLang="zh-CN" b="1" dirty="0" smtClean="0"/>
              </a:p>
              <a:p>
                <a:r>
                  <a:rPr lang="zh-CN" altLang="en-US" b="1" dirty="0" smtClean="0">
                    <a:solidFill>
                      <a:srgbClr val="0000CC"/>
                    </a:solidFill>
                  </a:rPr>
                  <a:t>定义</a:t>
                </a:r>
                <a:r>
                  <a:rPr lang="en-US" altLang="zh-CN" b="1" dirty="0" smtClean="0">
                    <a:solidFill>
                      <a:srgbClr val="0000CC"/>
                    </a:solidFill>
                  </a:rPr>
                  <a:t>3-12.7 </a:t>
                </a:r>
                <a:r>
                  <a:rPr lang="zh-CN" altLang="en-US" b="1" dirty="0" smtClean="0"/>
                  <a:t>设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𝑨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,≼</m:t>
                        </m:r>
                      </m:e>
                    </m:d>
                  </m:oMath>
                </a14:m>
                <a:r>
                  <a:rPr lang="zh-CN" altLang="en-US" b="1" dirty="0" smtClean="0"/>
                  <a:t>为一偏序集，对于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𝑩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⊆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zh-CN" altLang="en-US" b="1" dirty="0" smtClean="0"/>
                  <a:t>，如有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zh-CN" altLang="en-US" b="1" dirty="0" smtClean="0"/>
                  <a:t>，且对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𝑩</m:t>
                    </m:r>
                  </m:oMath>
                </a14:m>
                <a:r>
                  <a:rPr lang="zh-CN" altLang="en-US" b="1" dirty="0" smtClean="0"/>
                  <a:t>的任意元素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zh-CN" altLang="en-US" b="1" dirty="0" smtClean="0"/>
                  <a:t>，都满足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≼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zh-CN" altLang="en-US" b="1" dirty="0" smtClean="0"/>
                  <a:t>，则称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solidFill>
                          <a:srgbClr val="CC00C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zh-CN" altLang="en-US" b="1" dirty="0" smtClean="0">
                    <a:solidFill>
                      <a:srgbClr val="CC00CC"/>
                    </a:solidFill>
                  </a:rPr>
                  <a:t>为子集</a:t>
                </a:r>
                <a14:m>
                  <m:oMath xmlns:m="http://schemas.openxmlformats.org/officeDocument/2006/math">
                    <m:r>
                      <a:rPr lang="en-US" altLang="zh-CN" b="1" i="1">
                        <a:solidFill>
                          <a:srgbClr val="CC00CC"/>
                        </a:solidFill>
                        <a:latin typeface="Cambria Math" panose="02040503050406030204" pitchFamily="18" charset="0"/>
                      </a:rPr>
                      <m:t>𝑩</m:t>
                    </m:r>
                  </m:oMath>
                </a14:m>
                <a:r>
                  <a:rPr lang="zh-CN" altLang="en-US" b="1" dirty="0" smtClean="0">
                    <a:solidFill>
                      <a:srgbClr val="CC00CC"/>
                    </a:solidFill>
                  </a:rPr>
                  <a:t>的上界</a:t>
                </a:r>
                <a:r>
                  <a:rPr lang="zh-CN" altLang="en-US" b="1" dirty="0" smtClean="0"/>
                  <a:t>。同样地，对于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𝑩</m:t>
                    </m:r>
                  </m:oMath>
                </a14:m>
                <a:r>
                  <a:rPr lang="zh-CN" altLang="en-US" b="1" dirty="0" smtClean="0"/>
                  <a:t>的任意元素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zh-CN" altLang="en-US" b="1" dirty="0" smtClean="0"/>
                  <a:t>，都满足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≼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zh-CN" altLang="en-US" b="1" dirty="0" smtClean="0"/>
                  <a:t>，则称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solidFill>
                          <a:srgbClr val="CC00C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zh-CN" altLang="en-US" b="1" dirty="0">
                    <a:solidFill>
                      <a:srgbClr val="CC00CC"/>
                    </a:solidFill>
                  </a:rPr>
                  <a:t>为子集</a:t>
                </a:r>
                <a14:m>
                  <m:oMath xmlns:m="http://schemas.openxmlformats.org/officeDocument/2006/math">
                    <m:r>
                      <a:rPr lang="en-US" altLang="zh-CN" b="1" i="1">
                        <a:solidFill>
                          <a:srgbClr val="CC00CC"/>
                        </a:solidFill>
                        <a:latin typeface="Cambria Math" panose="02040503050406030204" pitchFamily="18" charset="0"/>
                      </a:rPr>
                      <m:t>𝑩</m:t>
                    </m:r>
                  </m:oMath>
                </a14:m>
                <a:r>
                  <a:rPr lang="zh-CN" altLang="en-US" b="1" dirty="0" smtClean="0">
                    <a:solidFill>
                      <a:srgbClr val="CC00CC"/>
                    </a:solidFill>
                  </a:rPr>
                  <a:t>的下界</a:t>
                </a:r>
                <a:r>
                  <a:rPr lang="zh-CN" altLang="en-US" b="1" dirty="0" smtClean="0"/>
                  <a:t>。由下哈斯图可见上下界不唯一。</a:t>
                </a:r>
                <a:endParaRPr lang="en-US" altLang="zh-CN" b="1" dirty="0" smtClean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5192" y="1109666"/>
                <a:ext cx="8229600" cy="4608512"/>
              </a:xfrm>
              <a:blipFill rotWithShape="0">
                <a:blip r:embed="rId2"/>
                <a:stretch>
                  <a:fillRect l="-963" t="-1455" r="-48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C87BA-7BB4-4FBB-8EE6-A30C0FB65631}" type="datetime1">
              <a:rPr lang="zh-CN" altLang="en-US" smtClean="0"/>
              <a:pPr/>
              <a:t>2020/11/9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0C485-3EAF-4318-915D-9216C2569B1B}" type="slidenum">
              <a:rPr lang="zh-CN" altLang="en-US" smtClean="0"/>
              <a:pPr/>
              <a:t>114</a:t>
            </a:fld>
            <a:endParaRPr lang="zh-CN" altLang="en-US" dirty="0"/>
          </a:p>
        </p:txBody>
      </p:sp>
      <p:sp>
        <p:nvSpPr>
          <p:cNvPr id="6" name="椭圆 5"/>
          <p:cNvSpPr/>
          <p:nvPr/>
        </p:nvSpPr>
        <p:spPr>
          <a:xfrm>
            <a:off x="4932598" y="6284342"/>
            <a:ext cx="144016" cy="14401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4355976" y="5877272"/>
            <a:ext cx="144016" cy="14401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6097668" y="5447055"/>
            <a:ext cx="122925" cy="11468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5508104" y="5868237"/>
            <a:ext cx="144016" cy="14401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6425258" y="5857244"/>
            <a:ext cx="144016" cy="14401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3923928" y="5375899"/>
            <a:ext cx="144016" cy="14401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3923928" y="4593711"/>
            <a:ext cx="144016" cy="14401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3275856" y="5868237"/>
            <a:ext cx="144016" cy="14401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6132203" y="3624723"/>
            <a:ext cx="144016" cy="14401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6097668" y="4641771"/>
            <a:ext cx="144016" cy="14401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3923928" y="3467228"/>
            <a:ext cx="144016" cy="14401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0" name="直接连接符 19"/>
          <p:cNvCxnSpPr>
            <a:stCxn id="9" idx="5"/>
            <a:endCxn id="12" idx="1"/>
          </p:cNvCxnSpPr>
          <p:nvPr/>
        </p:nvCxnSpPr>
        <p:spPr>
          <a:xfrm>
            <a:off x="6202591" y="5544941"/>
            <a:ext cx="243758" cy="33339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>
            <a:stCxn id="7" idx="5"/>
            <a:endCxn id="6" idx="1"/>
          </p:cNvCxnSpPr>
          <p:nvPr/>
        </p:nvCxnSpPr>
        <p:spPr>
          <a:xfrm>
            <a:off x="4478901" y="6000197"/>
            <a:ext cx="474788" cy="30523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>
            <a:endCxn id="7" idx="1"/>
          </p:cNvCxnSpPr>
          <p:nvPr/>
        </p:nvCxnSpPr>
        <p:spPr>
          <a:xfrm>
            <a:off x="4025204" y="5500339"/>
            <a:ext cx="351863" cy="39802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>
            <a:stCxn id="16" idx="4"/>
          </p:cNvCxnSpPr>
          <p:nvPr/>
        </p:nvCxnSpPr>
        <p:spPr>
          <a:xfrm flipH="1">
            <a:off x="6169676" y="3768739"/>
            <a:ext cx="34535" cy="89698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>
            <a:stCxn id="18" idx="4"/>
          </p:cNvCxnSpPr>
          <p:nvPr/>
        </p:nvCxnSpPr>
        <p:spPr>
          <a:xfrm>
            <a:off x="3995936" y="3611244"/>
            <a:ext cx="0" cy="98246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>
            <a:endCxn id="10" idx="3"/>
          </p:cNvCxnSpPr>
          <p:nvPr/>
        </p:nvCxnSpPr>
        <p:spPr>
          <a:xfrm flipV="1">
            <a:off x="5062556" y="5991162"/>
            <a:ext cx="466639" cy="33583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 flipV="1">
            <a:off x="5631029" y="5561736"/>
            <a:ext cx="466639" cy="33583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4006352" y="4731564"/>
            <a:ext cx="0" cy="64433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6180121" y="4802720"/>
            <a:ext cx="0" cy="64433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>
            <a:endCxn id="13" idx="2"/>
          </p:cNvCxnSpPr>
          <p:nvPr/>
        </p:nvCxnSpPr>
        <p:spPr>
          <a:xfrm flipV="1">
            <a:off x="3385588" y="5447907"/>
            <a:ext cx="538340" cy="42936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>
            <a:stCxn id="17" idx="2"/>
            <a:endCxn id="13" idx="6"/>
          </p:cNvCxnSpPr>
          <p:nvPr/>
        </p:nvCxnSpPr>
        <p:spPr>
          <a:xfrm flipH="1">
            <a:off x="4067944" y="4713779"/>
            <a:ext cx="2029724" cy="73412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/>
        </p:nvCxnSpPr>
        <p:spPr>
          <a:xfrm flipH="1">
            <a:off x="4047694" y="3696731"/>
            <a:ext cx="2067197" cy="91568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>
            <a:stCxn id="9" idx="1"/>
            <a:endCxn id="14" idx="6"/>
          </p:cNvCxnSpPr>
          <p:nvPr/>
        </p:nvCxnSpPr>
        <p:spPr>
          <a:xfrm flipH="1" flipV="1">
            <a:off x="4067944" y="4665719"/>
            <a:ext cx="2047726" cy="79813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文本框 46"/>
          <p:cNvSpPr txBox="1"/>
          <p:nvPr/>
        </p:nvSpPr>
        <p:spPr>
          <a:xfrm>
            <a:off x="5261280" y="6243692"/>
            <a:ext cx="239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i="1" dirty="0" smtClean="0"/>
              <a:t>a</a:t>
            </a:r>
            <a:endParaRPr lang="zh-CN" altLang="en-US" i="1" dirty="0"/>
          </a:p>
        </p:txBody>
      </p:sp>
      <p:sp>
        <p:nvSpPr>
          <p:cNvPr id="48" name="文本框 47"/>
          <p:cNvSpPr txBox="1"/>
          <p:nvPr/>
        </p:nvSpPr>
        <p:spPr>
          <a:xfrm>
            <a:off x="3238408" y="6025600"/>
            <a:ext cx="239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i="1" dirty="0" smtClean="0"/>
              <a:t>b</a:t>
            </a:r>
            <a:endParaRPr lang="zh-CN" altLang="en-US" i="1" dirty="0"/>
          </a:p>
        </p:txBody>
      </p:sp>
      <p:sp>
        <p:nvSpPr>
          <p:cNvPr id="49" name="文本框 48"/>
          <p:cNvSpPr txBox="1"/>
          <p:nvPr/>
        </p:nvSpPr>
        <p:spPr>
          <a:xfrm>
            <a:off x="4497358" y="5754069"/>
            <a:ext cx="239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i="1" dirty="0" smtClean="0"/>
              <a:t>c</a:t>
            </a:r>
            <a:endParaRPr lang="zh-CN" altLang="en-US" i="1" dirty="0"/>
          </a:p>
        </p:txBody>
      </p:sp>
      <p:sp>
        <p:nvSpPr>
          <p:cNvPr id="50" name="文本框 49"/>
          <p:cNvSpPr txBox="1"/>
          <p:nvPr/>
        </p:nvSpPr>
        <p:spPr>
          <a:xfrm>
            <a:off x="5593933" y="5874360"/>
            <a:ext cx="239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i="1" dirty="0" smtClean="0"/>
              <a:t>d</a:t>
            </a:r>
            <a:endParaRPr lang="zh-CN" altLang="en-US" i="1" dirty="0"/>
          </a:p>
        </p:txBody>
      </p:sp>
      <p:sp>
        <p:nvSpPr>
          <p:cNvPr id="51" name="文本框 50"/>
          <p:cNvSpPr txBox="1"/>
          <p:nvPr/>
        </p:nvSpPr>
        <p:spPr>
          <a:xfrm>
            <a:off x="6572771" y="5754069"/>
            <a:ext cx="239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i="1" dirty="0" smtClean="0"/>
              <a:t>e</a:t>
            </a:r>
            <a:endParaRPr lang="zh-CN" altLang="en-US" i="1" dirty="0"/>
          </a:p>
        </p:txBody>
      </p:sp>
      <p:sp>
        <p:nvSpPr>
          <p:cNvPr id="52" name="文本框 51"/>
          <p:cNvSpPr txBox="1"/>
          <p:nvPr/>
        </p:nvSpPr>
        <p:spPr>
          <a:xfrm>
            <a:off x="6268512" y="5225251"/>
            <a:ext cx="239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i="1" dirty="0" smtClean="0"/>
              <a:t>g</a:t>
            </a:r>
            <a:endParaRPr lang="zh-CN" altLang="en-US" i="1" dirty="0"/>
          </a:p>
        </p:txBody>
      </p:sp>
      <p:sp>
        <p:nvSpPr>
          <p:cNvPr id="53" name="文本框 52"/>
          <p:cNvSpPr txBox="1"/>
          <p:nvPr/>
        </p:nvSpPr>
        <p:spPr>
          <a:xfrm>
            <a:off x="6255086" y="4509051"/>
            <a:ext cx="239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i="1" dirty="0" err="1" smtClean="0"/>
              <a:t>i</a:t>
            </a:r>
            <a:endParaRPr lang="zh-CN" altLang="en-US" i="1" dirty="0"/>
          </a:p>
        </p:txBody>
      </p:sp>
      <p:sp>
        <p:nvSpPr>
          <p:cNvPr id="54" name="文本框 53"/>
          <p:cNvSpPr txBox="1"/>
          <p:nvPr/>
        </p:nvSpPr>
        <p:spPr>
          <a:xfrm>
            <a:off x="3653833" y="4440403"/>
            <a:ext cx="239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i="1" dirty="0" smtClean="0"/>
              <a:t>h</a:t>
            </a:r>
            <a:endParaRPr lang="zh-CN" altLang="en-US" i="1" dirty="0"/>
          </a:p>
        </p:txBody>
      </p:sp>
      <p:sp>
        <p:nvSpPr>
          <p:cNvPr id="55" name="文本框 54"/>
          <p:cNvSpPr txBox="1"/>
          <p:nvPr/>
        </p:nvSpPr>
        <p:spPr>
          <a:xfrm>
            <a:off x="4067944" y="3362006"/>
            <a:ext cx="239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i="1" dirty="0" smtClean="0"/>
              <a:t>j</a:t>
            </a:r>
            <a:endParaRPr lang="zh-CN" altLang="en-US" i="1" dirty="0"/>
          </a:p>
        </p:txBody>
      </p:sp>
      <p:sp>
        <p:nvSpPr>
          <p:cNvPr id="56" name="文本框 55"/>
          <p:cNvSpPr txBox="1"/>
          <p:nvPr/>
        </p:nvSpPr>
        <p:spPr>
          <a:xfrm>
            <a:off x="3800631" y="5501539"/>
            <a:ext cx="239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i="1" dirty="0" smtClean="0"/>
              <a:t>f</a:t>
            </a:r>
            <a:endParaRPr lang="zh-CN" altLang="en-US" i="1" dirty="0"/>
          </a:p>
        </p:txBody>
      </p:sp>
      <p:sp>
        <p:nvSpPr>
          <p:cNvPr id="40" name="文本框 39"/>
          <p:cNvSpPr txBox="1"/>
          <p:nvPr/>
        </p:nvSpPr>
        <p:spPr>
          <a:xfrm>
            <a:off x="6300192" y="3491716"/>
            <a:ext cx="239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i="1" dirty="0" smtClean="0"/>
              <a:t>k</a:t>
            </a:r>
            <a:endParaRPr lang="zh-CN" altLang="en-US" i="1" dirty="0"/>
          </a:p>
        </p:txBody>
      </p:sp>
    </p:spTree>
    <p:extLst>
      <p:ext uri="{BB962C8B-B14F-4D97-AF65-F5344CB8AC3E}">
        <p14:creationId xmlns:p14="http://schemas.microsoft.com/office/powerpoint/2010/main" val="377124199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3-12 </a:t>
            </a:r>
            <a:r>
              <a:rPr lang="zh-CN" altLang="en-US" dirty="0"/>
              <a:t>序关系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b="1" dirty="0" smtClean="0">
                    <a:solidFill>
                      <a:srgbClr val="0000CC"/>
                    </a:solidFill>
                  </a:rPr>
                  <a:t>定义</a:t>
                </a:r>
                <a:r>
                  <a:rPr lang="en-US" altLang="zh-CN" b="1" dirty="0" smtClean="0">
                    <a:solidFill>
                      <a:srgbClr val="0000CC"/>
                    </a:solidFill>
                  </a:rPr>
                  <a:t>3-12.8 </a:t>
                </a:r>
                <a:r>
                  <a:rPr lang="zh-CN" altLang="en-US" b="1" dirty="0" smtClean="0"/>
                  <a:t>设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𝑨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,≼</m:t>
                        </m:r>
                      </m:e>
                    </m:d>
                  </m:oMath>
                </a14:m>
                <a:r>
                  <a:rPr lang="zh-CN" altLang="en-US" b="1" dirty="0"/>
                  <a:t>为</a:t>
                </a:r>
                <a:r>
                  <a:rPr lang="zh-CN" altLang="en-US" b="1" dirty="0" smtClean="0"/>
                  <a:t>偏序集且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𝑩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⊆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zh-CN" altLang="en-US" b="1" dirty="0" smtClean="0"/>
                  <a:t>为一子集，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zh-CN" altLang="en-US" b="1" dirty="0" smtClean="0"/>
                  <a:t>为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𝑩</m:t>
                    </m:r>
                  </m:oMath>
                </a14:m>
                <a:r>
                  <a:rPr lang="zh-CN" altLang="en-US" b="1" dirty="0" smtClean="0"/>
                  <a:t>的任一上界，若对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𝑩</m:t>
                    </m:r>
                  </m:oMath>
                </a14:m>
                <a:r>
                  <a:rPr lang="zh-CN" altLang="en-US" b="1" dirty="0" smtClean="0"/>
                  <a:t>的所有上界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zh-CN" altLang="en-US" b="1" dirty="0" smtClean="0"/>
                  <a:t>均有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≼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zh-CN" altLang="en-US" b="1" dirty="0" smtClean="0"/>
                  <a:t>，则</a:t>
                </a:r>
                <a:r>
                  <a:rPr lang="zh-CN" altLang="en-US" b="1" dirty="0" smtClean="0">
                    <a:solidFill>
                      <a:srgbClr val="CC00CC"/>
                    </a:solidFill>
                  </a:rPr>
                  <a:t>称</a:t>
                </a:r>
                <a14:m>
                  <m:oMath xmlns:m="http://schemas.openxmlformats.org/officeDocument/2006/math">
                    <m:r>
                      <a:rPr lang="en-US" altLang="zh-CN" b="1" i="1">
                        <a:solidFill>
                          <a:srgbClr val="CC00CC"/>
                        </a:solidFill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zh-CN" altLang="en-US" b="1" dirty="0">
                    <a:solidFill>
                      <a:srgbClr val="CC00CC"/>
                    </a:solidFill>
                  </a:rPr>
                  <a:t>为</a:t>
                </a:r>
                <a14:m>
                  <m:oMath xmlns:m="http://schemas.openxmlformats.org/officeDocument/2006/math">
                    <m:r>
                      <a:rPr lang="en-US" altLang="zh-CN" b="1" i="1" dirty="0">
                        <a:solidFill>
                          <a:srgbClr val="CC00CC"/>
                        </a:solidFill>
                        <a:latin typeface="Cambria Math" panose="02040503050406030204" pitchFamily="18" charset="0"/>
                      </a:rPr>
                      <m:t>𝑩</m:t>
                    </m:r>
                  </m:oMath>
                </a14:m>
                <a:r>
                  <a:rPr lang="zh-CN" altLang="en-US" b="1" dirty="0" smtClean="0">
                    <a:solidFill>
                      <a:srgbClr val="CC00CC"/>
                    </a:solidFill>
                  </a:rPr>
                  <a:t>的最小上界（上确界），记作</a:t>
                </a:r>
                <a14:m>
                  <m:oMath xmlns:m="http://schemas.openxmlformats.org/officeDocument/2006/math">
                    <m:r>
                      <a:rPr lang="en-US" altLang="zh-CN" b="1" i="0" smtClean="0">
                        <a:solidFill>
                          <a:srgbClr val="CC00CC"/>
                        </a:solidFill>
                        <a:latin typeface="Cambria Math" panose="02040503050406030204" pitchFamily="18" charset="0"/>
                      </a:rPr>
                      <m:t>𝐋𝐔𝐁</m:t>
                    </m:r>
                    <m:r>
                      <a:rPr lang="en-US" altLang="zh-CN" b="1" i="1" smtClean="0">
                        <a:solidFill>
                          <a:srgbClr val="CC00CC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b="1" i="1" smtClean="0">
                        <a:solidFill>
                          <a:srgbClr val="CC00CC"/>
                        </a:solidFill>
                        <a:latin typeface="Cambria Math" panose="02040503050406030204" pitchFamily="18" charset="0"/>
                      </a:rPr>
                      <m:t>𝑩</m:t>
                    </m:r>
                  </m:oMath>
                </a14:m>
                <a:r>
                  <a:rPr lang="zh-CN" altLang="en-US" b="1" dirty="0" smtClean="0"/>
                  <a:t>。同样地，若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𝒃</m:t>
                    </m:r>
                  </m:oMath>
                </a14:m>
                <a:r>
                  <a:rPr lang="zh-CN" altLang="en-US" b="1" dirty="0" smtClean="0"/>
                  <a:t>为</a:t>
                </a:r>
                <a14:m>
                  <m:oMath xmlns:m="http://schemas.openxmlformats.org/officeDocument/2006/math"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𝑩</m:t>
                    </m:r>
                  </m:oMath>
                </a14:m>
                <a:r>
                  <a:rPr lang="zh-CN" altLang="en-US" b="1" dirty="0" smtClean="0"/>
                  <a:t>的任一下界，若对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𝑩</m:t>
                    </m:r>
                  </m:oMath>
                </a14:m>
                <a:r>
                  <a:rPr lang="zh-CN" altLang="en-US" b="1" dirty="0" smtClean="0"/>
                  <a:t>的所有下界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r>
                  <a:rPr lang="zh-CN" altLang="en-US" b="1" dirty="0"/>
                  <a:t>均有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𝒛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≼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𝒃</m:t>
                    </m:r>
                  </m:oMath>
                </a14:m>
                <a:r>
                  <a:rPr lang="zh-CN" altLang="en-US" b="1" dirty="0" smtClean="0"/>
                  <a:t>，则称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solidFill>
                          <a:srgbClr val="CC00CC"/>
                        </a:solidFill>
                        <a:latin typeface="Cambria Math" panose="02040503050406030204" pitchFamily="18" charset="0"/>
                      </a:rPr>
                      <m:t>𝒃</m:t>
                    </m:r>
                  </m:oMath>
                </a14:m>
                <a:r>
                  <a:rPr lang="zh-CN" altLang="en-US" b="1" dirty="0">
                    <a:solidFill>
                      <a:srgbClr val="CC00CC"/>
                    </a:solidFill>
                  </a:rPr>
                  <a:t>为</a:t>
                </a:r>
                <a14:m>
                  <m:oMath xmlns:m="http://schemas.openxmlformats.org/officeDocument/2006/math">
                    <m:r>
                      <a:rPr lang="en-US" altLang="zh-CN" b="1" i="1" dirty="0">
                        <a:solidFill>
                          <a:srgbClr val="CC00CC"/>
                        </a:solidFill>
                        <a:latin typeface="Cambria Math" panose="02040503050406030204" pitchFamily="18" charset="0"/>
                      </a:rPr>
                      <m:t>𝑩</m:t>
                    </m:r>
                  </m:oMath>
                </a14:m>
                <a:r>
                  <a:rPr lang="zh-CN" altLang="en-US" b="1" dirty="0">
                    <a:solidFill>
                      <a:srgbClr val="CC00CC"/>
                    </a:solidFill>
                  </a:rPr>
                  <a:t>的</a:t>
                </a:r>
                <a:r>
                  <a:rPr lang="zh-CN" altLang="en-US" b="1" dirty="0" smtClean="0">
                    <a:solidFill>
                      <a:srgbClr val="CC00CC"/>
                    </a:solidFill>
                  </a:rPr>
                  <a:t>最大下界（下确</a:t>
                </a:r>
                <a:r>
                  <a:rPr lang="zh-CN" altLang="en-US" b="1" dirty="0">
                    <a:solidFill>
                      <a:srgbClr val="CC00CC"/>
                    </a:solidFill>
                  </a:rPr>
                  <a:t>界</a:t>
                </a:r>
                <a:r>
                  <a:rPr lang="zh-CN" altLang="en-US" b="1" dirty="0" smtClean="0">
                    <a:solidFill>
                      <a:srgbClr val="CC00CC"/>
                    </a:solidFill>
                  </a:rPr>
                  <a:t>），记作</a:t>
                </a:r>
                <a14:m>
                  <m:oMath xmlns:m="http://schemas.openxmlformats.org/officeDocument/2006/math">
                    <m:r>
                      <a:rPr lang="en-US" altLang="zh-CN" b="1" i="0" smtClean="0">
                        <a:solidFill>
                          <a:srgbClr val="CC00CC"/>
                        </a:solidFill>
                        <a:latin typeface="Cambria Math" panose="02040503050406030204" pitchFamily="18" charset="0"/>
                      </a:rPr>
                      <m:t>𝐆</m:t>
                    </m:r>
                    <m:r>
                      <a:rPr lang="en-US" altLang="zh-CN" b="1" i="1">
                        <a:solidFill>
                          <a:srgbClr val="CC00CC"/>
                        </a:solidFill>
                        <a:latin typeface="Cambria Math" panose="02040503050406030204" pitchFamily="18" charset="0"/>
                      </a:rPr>
                      <m:t>𝑳𝑩</m:t>
                    </m:r>
                    <m:r>
                      <a:rPr lang="en-US" altLang="zh-CN" b="1" i="1">
                        <a:solidFill>
                          <a:srgbClr val="CC00CC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b="1" i="1">
                        <a:solidFill>
                          <a:srgbClr val="CC00CC"/>
                        </a:solidFill>
                        <a:latin typeface="Cambria Math" panose="02040503050406030204" pitchFamily="18" charset="0"/>
                      </a:rPr>
                      <m:t>𝑩</m:t>
                    </m:r>
                  </m:oMath>
                </a14:m>
                <a:r>
                  <a:rPr lang="zh-CN" altLang="en-US" b="1" dirty="0" smtClean="0"/>
                  <a:t>。</a:t>
                </a:r>
                <a:endParaRPr lang="en-US" altLang="zh-CN" b="1" dirty="0" smtClean="0"/>
              </a:p>
              <a:p>
                <a:r>
                  <a:rPr lang="zh-CN" altLang="en-US" b="1" dirty="0" smtClean="0">
                    <a:solidFill>
                      <a:srgbClr val="0000CC"/>
                    </a:solidFill>
                  </a:rPr>
                  <a:t>定义</a:t>
                </a:r>
                <a:r>
                  <a:rPr lang="en-US" altLang="zh-CN" b="1" dirty="0" smtClean="0">
                    <a:solidFill>
                      <a:srgbClr val="0000CC"/>
                    </a:solidFill>
                  </a:rPr>
                  <a:t>3-12.9 </a:t>
                </a:r>
                <a:r>
                  <a:rPr lang="zh-CN" altLang="en-US" b="1" dirty="0" smtClean="0"/>
                  <a:t>任一偏序集合，假如它的每一个非空子集存在最小元素，这种</a:t>
                </a:r>
                <a:r>
                  <a:rPr lang="zh-CN" altLang="en-US" b="1" dirty="0" smtClean="0">
                    <a:solidFill>
                      <a:srgbClr val="CC00CC"/>
                    </a:solidFill>
                  </a:rPr>
                  <a:t>偏序集称为良序的</a:t>
                </a:r>
                <a:r>
                  <a:rPr lang="zh-CN" altLang="en-US" b="1" dirty="0" smtClean="0"/>
                  <a:t>。</a:t>
                </a:r>
                <a:endParaRPr lang="en-US" altLang="zh-CN" b="1" dirty="0" smtClean="0"/>
              </a:p>
              <a:p>
                <a:r>
                  <a:rPr lang="zh-CN" altLang="en-US" b="1" dirty="0" smtClean="0">
                    <a:solidFill>
                      <a:srgbClr val="0000CC"/>
                    </a:solidFill>
                  </a:rPr>
                  <a:t>定理</a:t>
                </a:r>
                <a:r>
                  <a:rPr lang="en-US" altLang="zh-CN" b="1" dirty="0" smtClean="0">
                    <a:solidFill>
                      <a:srgbClr val="0000CC"/>
                    </a:solidFill>
                  </a:rPr>
                  <a:t>3-12.2 </a:t>
                </a:r>
                <a:r>
                  <a:rPr lang="zh-CN" altLang="en-US" b="1" dirty="0" smtClean="0"/>
                  <a:t>每一个良序集合，一定是全序集合。</a:t>
                </a:r>
                <a:endParaRPr lang="en-US" altLang="zh-CN" b="1" dirty="0" smtClean="0"/>
              </a:p>
              <a:p>
                <a:r>
                  <a:rPr lang="zh-CN" altLang="en-US" b="1" dirty="0" smtClean="0">
                    <a:solidFill>
                      <a:srgbClr val="0000CC"/>
                    </a:solidFill>
                  </a:rPr>
                  <a:t>定理</a:t>
                </a:r>
                <a:r>
                  <a:rPr lang="en-US" altLang="zh-CN" b="1" dirty="0" smtClean="0">
                    <a:solidFill>
                      <a:srgbClr val="0000CC"/>
                    </a:solidFill>
                  </a:rPr>
                  <a:t>3-12.3 </a:t>
                </a:r>
                <a:r>
                  <a:rPr lang="zh-CN" altLang="en-US" b="1" dirty="0" smtClean="0"/>
                  <a:t>每一个有限的全序集合，一定是良序集合。</a:t>
                </a:r>
                <a:endParaRPr lang="zh-CN" altLang="en-US" b="1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37" t="-1455" r="-51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C87BA-7BB4-4FBB-8EE6-A30C0FB65631}" type="datetime1">
              <a:rPr lang="zh-CN" altLang="en-US" smtClean="0"/>
              <a:pPr/>
              <a:t>2020/11/9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0C485-3EAF-4318-915D-9216C2569B1B}" type="slidenum">
              <a:rPr lang="zh-CN" altLang="en-US" smtClean="0"/>
              <a:pPr/>
              <a:t>115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0284396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Text Box 2"/>
          <p:cNvSpPr txBox="1">
            <a:spLocks noChangeArrowheads="1"/>
          </p:cNvSpPr>
          <p:nvPr/>
        </p:nvSpPr>
        <p:spPr bwMode="auto">
          <a:xfrm>
            <a:off x="898525" y="1544638"/>
            <a:ext cx="7489825" cy="2308324"/>
          </a:xfrm>
          <a:prstGeom prst="rect">
            <a:avLst/>
          </a:prstGeom>
          <a:noFill/>
          <a:ln w="28575" algn="ctr">
            <a:solidFill>
              <a:schemeClr val="hlink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SzPct val="85000"/>
              <a:defRPr/>
            </a:pPr>
            <a:r>
              <a:rPr kumimoji="1" lang="en-US" altLang="zh-CN" sz="2400" b="1" dirty="0" smtClean="0">
                <a:solidFill>
                  <a:srgbClr val="003300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	</a:t>
            </a:r>
            <a:r>
              <a:rPr kumimoji="1" lang="zh-CN" altLang="en-US" sz="2400" b="1" dirty="0" smtClean="0">
                <a:solidFill>
                  <a:srgbClr val="003300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学习要点：</a:t>
            </a:r>
          </a:p>
          <a:p>
            <a:pPr>
              <a:lnSpc>
                <a:spcPct val="150000"/>
              </a:lnSpc>
              <a:spcBef>
                <a:spcPct val="50000"/>
              </a:spcBef>
              <a:buSzPct val="85000"/>
              <a:defRPr/>
            </a:pPr>
            <a:r>
              <a:rPr kumimoji="1" lang="zh-CN" altLang="en-US" sz="2400" b="1" dirty="0">
                <a:solidFill>
                  <a:srgbClr val="003300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 </a:t>
            </a:r>
            <a:r>
              <a:rPr kumimoji="1" lang="zh-CN" altLang="en-US" sz="2400" b="1" dirty="0" smtClean="0">
                <a:solidFill>
                  <a:srgbClr val="003300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         </a:t>
            </a:r>
            <a:r>
              <a:rPr kumimoji="1" lang="en-US" altLang="zh-CN" sz="2400" b="1" dirty="0" smtClean="0">
                <a:solidFill>
                  <a:srgbClr val="003300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 </a:t>
            </a:r>
            <a:r>
              <a:rPr kumimoji="1" lang="zh-CN" altLang="en-US" sz="2400" b="1" dirty="0" smtClean="0">
                <a:solidFill>
                  <a:srgbClr val="003300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理解并掌握基本概念：偏序关系，偏序集，盖住，哈斯图，链，反链，全序关系，极大（小）元，最大（小）元，上（下）界，上（下）确界，良序；</a:t>
            </a:r>
            <a:endParaRPr kumimoji="1" lang="en-US" altLang="zh-CN" sz="2400" b="1" dirty="0" smtClean="0">
              <a:solidFill>
                <a:srgbClr val="003300"/>
              </a:solidFill>
              <a:latin typeface="Times New Roman" panose="02020603050405020304" pitchFamily="18" charset="0"/>
              <a:ea typeface="华文细黑" panose="02010600040101010101" pitchFamily="2" charset="-122"/>
            </a:endParaRPr>
          </a:p>
        </p:txBody>
      </p:sp>
      <p:pic>
        <p:nvPicPr>
          <p:cNvPr id="60419" name="Picture 3" descr="52design_com_kr_05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950" y="908050"/>
            <a:ext cx="12192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420" name="灯片编号占位符 1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361AB0D9-82E6-4E3E-9DDC-5AE59A461BF1}" type="slidenum">
              <a:rPr lang="en-US" altLang="zh-CN" smtClean="0">
                <a:solidFill>
                  <a:srgbClr val="045C75"/>
                </a:solidFill>
              </a:rPr>
              <a:pPr/>
              <a:t>116</a:t>
            </a:fld>
            <a:endParaRPr lang="en-US" altLang="zh-CN" smtClean="0">
              <a:solidFill>
                <a:srgbClr val="045C7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6069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0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418" grpId="0" animBg="1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Text Box 2"/>
          <p:cNvSpPr txBox="1">
            <a:spLocks noChangeArrowheads="1"/>
          </p:cNvSpPr>
          <p:nvPr/>
        </p:nvSpPr>
        <p:spPr bwMode="auto">
          <a:xfrm>
            <a:off x="1325563" y="1544638"/>
            <a:ext cx="7026275" cy="2308324"/>
          </a:xfrm>
          <a:prstGeom prst="rect">
            <a:avLst/>
          </a:prstGeom>
          <a:noFill/>
          <a:ln w="28575" algn="ctr">
            <a:solidFill>
              <a:schemeClr val="hlink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SzPct val="85000"/>
              <a:defRPr/>
            </a:pPr>
            <a:r>
              <a:rPr kumimoji="1" lang="en-US" altLang="zh-CN" sz="2400" b="1" dirty="0" smtClean="0">
                <a:solidFill>
                  <a:srgbClr val="003300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	</a:t>
            </a:r>
            <a:r>
              <a:rPr kumimoji="1" lang="zh-CN" altLang="en-US" sz="3600" b="1" dirty="0" smtClean="0">
                <a:solidFill>
                  <a:srgbClr val="003300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作业：</a:t>
            </a:r>
            <a:endParaRPr kumimoji="1" lang="en-US" altLang="zh-CN" sz="3600" b="1" dirty="0" smtClean="0">
              <a:solidFill>
                <a:srgbClr val="003300"/>
              </a:solidFill>
              <a:latin typeface="Times New Roman" panose="02020603050405020304" pitchFamily="18" charset="0"/>
              <a:ea typeface="华文细黑" panose="02010600040101010101" pitchFamily="2" charset="-122"/>
            </a:endParaRPr>
          </a:p>
          <a:p>
            <a:pPr>
              <a:spcBef>
                <a:spcPct val="50000"/>
              </a:spcBef>
              <a:buSzPct val="85000"/>
              <a:defRPr/>
            </a:pPr>
            <a:r>
              <a:rPr kumimoji="1" lang="en-US" altLang="zh-CN" sz="3600" b="1" dirty="0" err="1" smtClean="0">
                <a:solidFill>
                  <a:srgbClr val="003300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P145</a:t>
            </a:r>
            <a:r>
              <a:rPr kumimoji="1" lang="en-US" altLang="zh-CN" sz="3600" b="1" dirty="0" smtClean="0">
                <a:solidFill>
                  <a:srgbClr val="00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细黑" panose="02010600040101010101" pitchFamily="2" charset="-122"/>
              </a:rPr>
              <a:t>:  3-12</a:t>
            </a:r>
            <a:r>
              <a:rPr kumimoji="1" lang="zh-CN" altLang="en-US" sz="3600" b="1" dirty="0" smtClean="0">
                <a:solidFill>
                  <a:srgbClr val="00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细黑" panose="02010600040101010101" pitchFamily="2" charset="-122"/>
              </a:rPr>
              <a:t>习题</a:t>
            </a:r>
            <a:endParaRPr kumimoji="1" lang="en-US" altLang="zh-CN" sz="3600" b="1" dirty="0" smtClean="0">
              <a:solidFill>
                <a:srgbClr val="0033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华文细黑" panose="02010600040101010101" pitchFamily="2" charset="-122"/>
            </a:endParaRPr>
          </a:p>
          <a:p>
            <a:pPr>
              <a:spcBef>
                <a:spcPct val="50000"/>
              </a:spcBef>
              <a:buSzPct val="85000"/>
              <a:defRPr/>
            </a:pPr>
            <a:r>
              <a:rPr kumimoji="1" lang="en-US" altLang="zh-CN" sz="3600" b="1" dirty="0" smtClean="0">
                <a:solidFill>
                  <a:srgbClr val="00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细黑" panose="02010600040101010101" pitchFamily="2" charset="-122"/>
              </a:rPr>
              <a:t>(1) (6) (7)</a:t>
            </a:r>
          </a:p>
        </p:txBody>
      </p:sp>
      <p:pic>
        <p:nvPicPr>
          <p:cNvPr id="61443" name="Picture 3" descr="52design_com_kr_05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908050"/>
            <a:ext cx="12192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44" name="灯片编号占位符 1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0F14F8AE-9276-4131-A536-34B1A9980463}" type="slidenum">
              <a:rPr lang="en-US" altLang="zh-CN" smtClean="0">
                <a:solidFill>
                  <a:srgbClr val="045C75"/>
                </a:solidFill>
              </a:rPr>
              <a:pPr/>
              <a:t>117</a:t>
            </a:fld>
            <a:endParaRPr lang="en-US" altLang="zh-CN" smtClean="0">
              <a:solidFill>
                <a:srgbClr val="045C7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4690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3-2 </a:t>
            </a:r>
            <a:r>
              <a:rPr lang="zh-CN" altLang="en-US" dirty="0"/>
              <a:t>集合的运算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251520" y="980728"/>
                <a:ext cx="8445624" cy="5616624"/>
              </a:xfrm>
            </p:spPr>
            <p:txBody>
              <a:bodyPr>
                <a:normAutofit/>
              </a:bodyPr>
              <a:lstStyle/>
              <a:p>
                <a:r>
                  <a:rPr lang="zh-CN" altLang="en-US" b="1" dirty="0" smtClean="0">
                    <a:solidFill>
                      <a:srgbClr val="0000CC"/>
                    </a:solidFill>
                  </a:rPr>
                  <a:t>例题</a:t>
                </a:r>
                <a:r>
                  <a:rPr lang="en-US" altLang="zh-CN" b="1" dirty="0" smtClean="0">
                    <a:solidFill>
                      <a:srgbClr val="0000CC"/>
                    </a:solidFill>
                  </a:rPr>
                  <a:t>1</a:t>
                </a:r>
                <a:r>
                  <a:rPr lang="en-US" altLang="zh-CN" b="1" dirty="0" smtClean="0"/>
                  <a:t> </a:t>
                </a:r>
                <a:r>
                  <a:rPr lang="zh-CN" altLang="en-US" b="1" dirty="0" smtClean="0"/>
                  <a:t>设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⊆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𝑩</m:t>
                    </m:r>
                  </m:oMath>
                </a14:m>
                <a:r>
                  <a:rPr lang="zh-CN" altLang="en-US" b="1" dirty="0" smtClean="0"/>
                  <a:t>，求证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∩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𝑪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⊆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𝑩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∩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𝑪</m:t>
                    </m:r>
                  </m:oMath>
                </a14:m>
                <a:r>
                  <a:rPr lang="zh-CN" altLang="en-US" b="1" dirty="0" smtClean="0"/>
                  <a:t>。</a:t>
                </a:r>
                <a:endParaRPr lang="en-US" altLang="zh-CN" b="1" dirty="0" smtClean="0"/>
              </a:p>
              <a:p>
                <a:pPr marL="0" indent="0">
                  <a:buNone/>
                </a:pPr>
                <a:r>
                  <a:rPr lang="zh-CN" altLang="en-US" b="1" dirty="0" smtClean="0"/>
                  <a:t>  证</a:t>
                </a:r>
                <a:r>
                  <a:rPr lang="en-US" altLang="zh-CN" b="1" dirty="0" smtClean="0"/>
                  <a:t>. </a:t>
                </a:r>
                <a:r>
                  <a:rPr lang="zh-CN" altLang="en-US" b="1" dirty="0" smtClean="0"/>
                  <a:t>若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zh-CN" altLang="en-US" b="1" dirty="0" smtClean="0"/>
                  <a:t>，则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𝑩</m:t>
                    </m:r>
                  </m:oMath>
                </a14:m>
                <a:r>
                  <a:rPr lang="en-US" altLang="zh-CN" b="1" dirty="0" smtClean="0"/>
                  <a:t>.</a:t>
                </a:r>
              </a:p>
              <a:p>
                <a:pPr marL="0" indent="0">
                  <a:buNone/>
                </a:pPr>
                <a:r>
                  <a:rPr lang="en-US" altLang="zh-CN" b="1" dirty="0" smtClean="0"/>
                  <a:t>      </a:t>
                </a:r>
                <a:r>
                  <a:rPr lang="zh-CN" altLang="en-US" b="1" dirty="0" smtClean="0"/>
                  <a:t>对任一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𝑨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∩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𝑪</m:t>
                    </m:r>
                  </m:oMath>
                </a14:m>
                <a:r>
                  <a:rPr lang="zh-CN" altLang="en-US" b="1" dirty="0" smtClean="0"/>
                  <a:t>，则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zh-CN" altLang="en-US" b="1" dirty="0" smtClean="0"/>
                  <a:t>且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𝑪</m:t>
                    </m:r>
                  </m:oMath>
                </a14:m>
                <a:r>
                  <a:rPr lang="zh-CN" altLang="en-US" b="1" dirty="0" smtClean="0"/>
                  <a:t>。</a:t>
                </a:r>
                <a:endParaRPr lang="en-US" altLang="zh-CN" b="1" dirty="0" smtClean="0"/>
              </a:p>
              <a:p>
                <a:pPr marL="0" indent="0">
                  <a:buNone/>
                </a:pPr>
                <a:r>
                  <a:rPr lang="en-US" altLang="zh-CN" b="1" dirty="0"/>
                  <a:t> </a:t>
                </a:r>
                <a:r>
                  <a:rPr lang="en-US" altLang="zh-CN" b="1" dirty="0" smtClean="0"/>
                  <a:t>     </a:t>
                </a:r>
                <a:r>
                  <a:rPr lang="zh-CN" altLang="en-US" b="1" dirty="0" smtClean="0"/>
                  <a:t>即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𝑩</m:t>
                    </m:r>
                  </m:oMath>
                </a14:m>
                <a:r>
                  <a:rPr lang="zh-CN" altLang="en-US" b="1" dirty="0"/>
                  <a:t>且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𝑪</m:t>
                    </m:r>
                  </m:oMath>
                </a14:m>
                <a:r>
                  <a:rPr lang="zh-CN" altLang="en-US" b="1" dirty="0" smtClean="0"/>
                  <a:t>。故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𝑩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∩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𝑪</m:t>
                    </m:r>
                  </m:oMath>
                </a14:m>
                <a:r>
                  <a:rPr lang="zh-CN" altLang="en-US" b="1" dirty="0" smtClean="0"/>
                  <a:t>。</a:t>
                </a:r>
                <a:endParaRPr lang="en-US" altLang="zh-CN" b="1" dirty="0" smtClean="0"/>
              </a:p>
              <a:p>
                <a:pPr marL="0" indent="0">
                  <a:buNone/>
                </a:pPr>
                <a:r>
                  <a:rPr lang="zh-CN" altLang="en-US" b="1" dirty="0" smtClean="0"/>
                  <a:t>      因此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∩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𝑪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⊆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𝑩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∩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𝑪</m:t>
                    </m:r>
                  </m:oMath>
                </a14:m>
                <a:r>
                  <a:rPr lang="zh-CN" altLang="en-US" b="1" dirty="0" smtClean="0"/>
                  <a:t>。</a:t>
                </a:r>
                <a:endParaRPr lang="en-US" altLang="zh-CN" b="1" dirty="0" smtClean="0"/>
              </a:p>
              <a:p>
                <a:r>
                  <a:rPr lang="zh-CN" altLang="en-US" b="1" dirty="0" smtClean="0"/>
                  <a:t>集合的交运算具有如下性质：</a:t>
                </a:r>
                <a:endParaRPr lang="en-US" altLang="zh-CN" b="1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∩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𝑨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𝑨</m:t>
                    </m:r>
                  </m:oMath>
                </a14:m>
                <a:endParaRPr lang="en-US" altLang="zh-CN" b="1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∩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</m:oMath>
                </a14:m>
                <a:endParaRPr lang="en-US" altLang="zh-CN" b="1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∩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𝑬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𝑨</m:t>
                    </m:r>
                  </m:oMath>
                </a14:m>
                <a:endParaRPr lang="en-US" altLang="zh-CN" b="1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∩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𝑩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𝑩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∩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endParaRPr lang="en-US" altLang="zh-CN" b="1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∩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𝑩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∩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𝑪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∩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𝑩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∩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𝑪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b="1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∩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𝑩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⊆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en-US" altLang="zh-CN" b="1" dirty="0" smtClean="0"/>
                  <a:t>, 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∩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𝑩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⊆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𝑩</m:t>
                    </m:r>
                  </m:oMath>
                </a14:m>
                <a:endParaRPr lang="en-US" altLang="zh-CN" b="1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1520" y="980728"/>
                <a:ext cx="8445624" cy="5616624"/>
              </a:xfrm>
              <a:blipFill rotWithShape="0">
                <a:blip r:embed="rId2"/>
                <a:stretch>
                  <a:fillRect l="-938" t="-119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C87BA-7BB4-4FBB-8EE6-A30C0FB65631}" type="datetime1">
              <a:rPr lang="zh-CN" altLang="en-US" smtClean="0"/>
              <a:pPr/>
              <a:t>2020/11/9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0C485-3EAF-4318-915D-9216C2569B1B}" type="slidenum">
              <a:rPr lang="zh-CN" altLang="en-US" smtClean="0"/>
              <a:pPr/>
              <a:t>12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4505898" y="3687659"/>
                <a:ext cx="4644008" cy="1475725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CN" sz="2400" b="1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</a:t>
                </a:r>
                <a:r>
                  <a:rPr lang="zh-CN" altLang="en-US" sz="2400" b="1" dirty="0" smtClean="0"/>
                  <a:t>个集合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⋯,</m:t>
                    </m:r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</m:sub>
                    </m:sSub>
                    <m:r>
                      <a:rPr lang="zh-CN" alt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的</m:t>
                    </m:r>
                  </m:oMath>
                </a14:m>
                <a:r>
                  <a:rPr lang="zh-CN" altLang="en-US" sz="2400" b="1" dirty="0" smtClean="0"/>
                  <a:t>交可记为</a:t>
                </a:r>
                <a:endParaRPr lang="en-US" altLang="zh-CN" sz="2400" b="1" i="1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b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zh-CN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∩</m:t>
                      </m:r>
                      <m:sSub>
                        <m:sSubPr>
                          <m:ctrlPr>
                            <a:rPr lang="en-US" altLang="zh-CN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b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altLang="zh-CN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∩</m:t>
                      </m:r>
                      <m:r>
                        <a:rPr lang="en-US" altLang="zh-CN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  <m:r>
                        <a:rPr lang="en-US" altLang="zh-CN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∩</m:t>
                      </m:r>
                      <m:sSub>
                        <m:sSubPr>
                          <m:ctrlPr>
                            <a:rPr lang="en-US" altLang="zh-CN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𝑨</m:t>
                          </m:r>
                        </m:e>
                        <m:sub>
                          <m:r>
                            <a:rPr lang="en-US" altLang="zh-CN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r>
                        <a:rPr lang="en-US" altLang="zh-CN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⋂"/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𝑨</m:t>
                              </m:r>
                            </m:e>
                            <m:sub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CN" altLang="en-US" sz="2400" b="1" dirty="0"/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5898" y="3687659"/>
                <a:ext cx="4644008" cy="1475725"/>
              </a:xfrm>
              <a:prstGeom prst="rect">
                <a:avLst/>
              </a:prstGeom>
              <a:blipFill rotWithShape="0">
                <a:blip r:embed="rId3"/>
                <a:stretch>
                  <a:fillRect l="-1697" t="-365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76387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3-2 </a:t>
            </a:r>
            <a:r>
              <a:rPr lang="zh-CN" altLang="en-US" dirty="0"/>
              <a:t>集合的运算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67544" y="1124744"/>
                <a:ext cx="8229600" cy="5256584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altLang="zh-CN" b="1" dirty="0" smtClean="0">
                    <a:solidFill>
                      <a:srgbClr val="0000CC"/>
                    </a:solidFill>
                  </a:rPr>
                  <a:t>(2) </a:t>
                </a:r>
                <a:r>
                  <a:rPr lang="zh-CN" altLang="en-US" b="1" dirty="0" smtClean="0">
                    <a:solidFill>
                      <a:srgbClr val="0000CC"/>
                    </a:solidFill>
                  </a:rPr>
                  <a:t>集合的并</a:t>
                </a:r>
                <a:endParaRPr lang="en-US" altLang="zh-CN" b="1" dirty="0" smtClean="0">
                  <a:solidFill>
                    <a:srgbClr val="0000CC"/>
                  </a:solidFill>
                </a:endParaRPr>
              </a:p>
              <a:p>
                <a:pPr lvl="1"/>
                <a:r>
                  <a:rPr lang="zh-CN" altLang="en-US" b="1" dirty="0" smtClean="0">
                    <a:solidFill>
                      <a:srgbClr val="0000CC"/>
                    </a:solidFill>
                  </a:rPr>
                  <a:t>定义</a:t>
                </a:r>
                <a:r>
                  <a:rPr lang="en-US" altLang="zh-CN" b="1" dirty="0" smtClean="0">
                    <a:solidFill>
                      <a:srgbClr val="0000CC"/>
                    </a:solidFill>
                  </a:rPr>
                  <a:t>3-2.2 </a:t>
                </a:r>
                <a:r>
                  <a:rPr lang="zh-CN" altLang="en-US" b="1" dirty="0" smtClean="0"/>
                  <a:t>设任意两个集合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zh-CN" altLang="en-US" b="1" dirty="0"/>
                  <a:t>和</a:t>
                </a:r>
                <a14:m>
                  <m:oMath xmlns:m="http://schemas.openxmlformats.org/officeDocument/2006/math"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𝑩</m:t>
                    </m:r>
                  </m:oMath>
                </a14:m>
                <a:r>
                  <a:rPr lang="zh-CN" altLang="en-US" b="1" dirty="0" smtClean="0"/>
                  <a:t>，所有属于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zh-CN" altLang="en-US" b="1" dirty="0" smtClean="0"/>
                  <a:t>或属于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𝑩</m:t>
                    </m:r>
                  </m:oMath>
                </a14:m>
                <a:r>
                  <a:rPr lang="zh-CN" altLang="en-US" b="1" dirty="0" smtClean="0"/>
                  <a:t>的元素组成的集合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𝑺</m:t>
                    </m:r>
                  </m:oMath>
                </a14:m>
                <a:r>
                  <a:rPr lang="zh-CN" altLang="en-US" b="1" dirty="0" smtClean="0"/>
                  <a:t>，称为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zh-CN" altLang="en-US" b="1" dirty="0"/>
                  <a:t>和</a:t>
                </a:r>
                <a14:m>
                  <m:oMath xmlns:m="http://schemas.openxmlformats.org/officeDocument/2006/math"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𝑩</m:t>
                    </m:r>
                  </m:oMath>
                </a14:m>
                <a:r>
                  <a:rPr lang="zh-CN" altLang="en-US" b="1" dirty="0" smtClean="0"/>
                  <a:t>的并集，记作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𝑩</m:t>
                    </m:r>
                  </m:oMath>
                </a14:m>
                <a:endParaRPr lang="en-US" altLang="zh-CN" b="1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∪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𝑩</m:t>
                      </m:r>
                      <m:r>
                        <a:rPr lang="en-US" altLang="zh-CN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={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  <m:r>
                        <a:rPr lang="en-US" altLang="zh-CN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|(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𝑨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)∨(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𝑩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altLang="zh-CN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altLang="zh-CN" b="1" dirty="0" smtClean="0"/>
              </a:p>
              <a:p>
                <a:pPr lvl="1"/>
                <a:r>
                  <a:rPr lang="zh-CN" altLang="en-US" b="1" dirty="0" smtClean="0">
                    <a:solidFill>
                      <a:srgbClr val="0000CC"/>
                    </a:solidFill>
                  </a:rPr>
                  <a:t>例</a:t>
                </a:r>
                <a:r>
                  <a:rPr lang="en-US" altLang="zh-CN" b="1" dirty="0" smtClean="0">
                    <a:solidFill>
                      <a:srgbClr val="0000CC"/>
                    </a:solidFill>
                  </a:rPr>
                  <a:t>1</a:t>
                </a:r>
                <a:r>
                  <a:rPr lang="en-US" altLang="zh-CN" b="1" dirty="0" smtClean="0"/>
                  <a:t> </a:t>
                </a:r>
                <a:r>
                  <a:rPr lang="zh-CN" altLang="en-US" b="1" dirty="0" smtClean="0"/>
                  <a:t>设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𝟒</m:t>
                        </m:r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𝑩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𝟒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𝟓</m:t>
                        </m:r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zh-CN" altLang="en-US" b="1" dirty="0" smtClean="0"/>
                  <a:t>则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𝑩</m:t>
                    </m:r>
                    <m:r>
                      <a:rPr lang="en-US" altLang="zh-CN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={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  <m:r>
                      <a:rPr lang="en-US" altLang="zh-CN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altLang="zh-CN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</m:t>
                    </m:r>
                    <m:r>
                      <a:rPr lang="en-US" altLang="zh-CN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altLang="zh-CN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𝟑</m:t>
                    </m:r>
                    <m:r>
                      <a:rPr lang="en-US" altLang="zh-CN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altLang="zh-CN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𝟒</m:t>
                    </m:r>
                    <m:r>
                      <a:rPr lang="en-US" altLang="zh-CN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altLang="zh-CN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𝟓</m:t>
                    </m:r>
                    <m:r>
                      <a:rPr lang="en-US" altLang="zh-CN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endParaRPr lang="en-US" altLang="zh-CN" b="1" dirty="0" smtClean="0"/>
              </a:p>
              <a:p>
                <a:pPr lvl="1"/>
                <a:r>
                  <a:rPr lang="zh-CN" altLang="en-US" b="1" dirty="0" smtClean="0"/>
                  <a:t>集合的并具有如下性质：</a:t>
                </a:r>
                <a:endParaRPr lang="en-US" altLang="zh-CN" b="1" dirty="0" smtClean="0"/>
              </a:p>
              <a:p>
                <a:pPr lvl="2"/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𝑨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𝑨</m:t>
                    </m:r>
                  </m:oMath>
                </a14:m>
                <a:endParaRPr lang="en-US" altLang="zh-CN" b="1" dirty="0"/>
              </a:p>
              <a:p>
                <a:pPr lvl="2"/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𝑬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𝑬</m:t>
                    </m:r>
                  </m:oMath>
                </a14:m>
                <a:endParaRPr lang="en-US" altLang="zh-CN" b="1" dirty="0"/>
              </a:p>
              <a:p>
                <a:pPr lvl="2"/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∅=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𝑨</m:t>
                    </m:r>
                  </m:oMath>
                </a14:m>
                <a:endParaRPr lang="en-US" altLang="zh-CN" b="1" dirty="0"/>
              </a:p>
              <a:p>
                <a:pPr lvl="2"/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𝑩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𝑩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endParaRPr lang="en-US" altLang="zh-CN" b="1" dirty="0"/>
              </a:p>
              <a:p>
                <a:pPr lvl="2"/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𝑩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)∪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𝑪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𝑩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𝑪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b="1" dirty="0"/>
              </a:p>
              <a:p>
                <a:pPr lvl="2"/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𝑨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⊆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𝑩</m:t>
                    </m:r>
                  </m:oMath>
                </a14:m>
                <a:r>
                  <a:rPr lang="en-US" altLang="zh-CN" b="1" dirty="0"/>
                  <a:t>, 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𝑩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⊆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𝑩</m:t>
                    </m:r>
                  </m:oMath>
                </a14:m>
                <a:endParaRPr lang="en-US" altLang="zh-CN" b="1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7544" y="1124744"/>
                <a:ext cx="8229600" cy="5256584"/>
              </a:xfrm>
              <a:blipFill rotWithShape="0">
                <a:blip r:embed="rId2"/>
                <a:stretch>
                  <a:fillRect l="-1037" t="-1624" b="-232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C87BA-7BB4-4FBB-8EE6-A30C0FB65631}" type="datetime1">
              <a:rPr lang="zh-CN" altLang="en-US" smtClean="0"/>
              <a:pPr/>
              <a:t>2020/11/9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0C485-3EAF-4318-915D-9216C2569B1B}" type="slidenum">
              <a:rPr lang="zh-CN" altLang="en-US" smtClean="0"/>
              <a:pPr/>
              <a:t>13</a:t>
            </a:fld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5868144" y="4293096"/>
            <a:ext cx="2664296" cy="147732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 smtClean="0"/>
              <a:t>      E</a:t>
            </a:r>
          </a:p>
          <a:p>
            <a:pPr algn="r"/>
            <a:endParaRPr lang="en-US" altLang="zh-CN" dirty="0"/>
          </a:p>
          <a:p>
            <a:pPr algn="r"/>
            <a:endParaRPr lang="en-US" altLang="zh-CN" dirty="0" smtClean="0"/>
          </a:p>
          <a:p>
            <a:pPr algn="r"/>
            <a:endParaRPr lang="en-US" altLang="zh-CN" dirty="0"/>
          </a:p>
          <a:p>
            <a:pPr algn="r"/>
            <a:endParaRPr lang="zh-CN" altLang="en-US" dirty="0"/>
          </a:p>
        </p:txBody>
      </p:sp>
      <p:sp>
        <p:nvSpPr>
          <p:cNvPr id="7" name="椭圆 6"/>
          <p:cNvSpPr/>
          <p:nvPr/>
        </p:nvSpPr>
        <p:spPr>
          <a:xfrm>
            <a:off x="6228184" y="4494173"/>
            <a:ext cx="1080120" cy="10801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7041508" y="4491700"/>
            <a:ext cx="1080120" cy="10801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6416544" y="4811568"/>
            <a:ext cx="3452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zh-CN" altLang="en-US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465820" y="4811568"/>
            <a:ext cx="3452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zh-CN" altLang="en-US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2" name="直接连接符 11"/>
          <p:cNvCxnSpPr>
            <a:stCxn id="7" idx="0"/>
            <a:endCxn id="7" idx="2"/>
          </p:cNvCxnSpPr>
          <p:nvPr/>
        </p:nvCxnSpPr>
        <p:spPr>
          <a:xfrm flipH="1">
            <a:off x="6228184" y="4494173"/>
            <a:ext cx="540060" cy="54006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 flipH="1">
            <a:off x="6300730" y="4585030"/>
            <a:ext cx="740778" cy="73619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>
            <a:stCxn id="8" idx="0"/>
          </p:cNvCxnSpPr>
          <p:nvPr/>
        </p:nvCxnSpPr>
        <p:spPr>
          <a:xfrm flipH="1">
            <a:off x="6528016" y="4491700"/>
            <a:ext cx="1053552" cy="101571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 flipH="1">
            <a:off x="6893000" y="4606506"/>
            <a:ext cx="965664" cy="96296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 flipH="1">
            <a:off x="7320721" y="4754536"/>
            <a:ext cx="740778" cy="73619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 flipH="1">
            <a:off x="7581568" y="5021414"/>
            <a:ext cx="540060" cy="54006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5345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3-2 </a:t>
            </a:r>
            <a:r>
              <a:rPr lang="zh-CN" altLang="en-US" dirty="0"/>
              <a:t>集合的运算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zh-CN" altLang="en-US" b="1" dirty="0" smtClean="0">
                    <a:solidFill>
                      <a:srgbClr val="0000CC"/>
                    </a:solidFill>
                  </a:rPr>
                  <a:t>例题</a:t>
                </a:r>
                <a:r>
                  <a:rPr lang="en-US" altLang="zh-CN" b="1" dirty="0" smtClean="0">
                    <a:solidFill>
                      <a:srgbClr val="0000CC"/>
                    </a:solidFill>
                  </a:rPr>
                  <a:t>2</a:t>
                </a:r>
                <a:r>
                  <a:rPr lang="en-US" altLang="zh-CN" b="1" dirty="0" smtClean="0"/>
                  <a:t> </a:t>
                </a:r>
                <a:r>
                  <a:rPr lang="zh-CN" altLang="en-US" b="1" dirty="0" smtClean="0"/>
                  <a:t>设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⊆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𝑩</m:t>
                    </m:r>
                  </m:oMath>
                </a14:m>
                <a:r>
                  <a:rPr lang="zh-CN" altLang="en-US" b="1" dirty="0" smtClean="0"/>
                  <a:t>，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𝑪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⊆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𝑫</m:t>
                    </m:r>
                  </m:oMath>
                </a14:m>
                <a:r>
                  <a:rPr lang="zh-CN" altLang="en-US" b="1" dirty="0" smtClean="0"/>
                  <a:t>，则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𝑪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⊆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𝑩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𝑫</m:t>
                    </m:r>
                  </m:oMath>
                </a14:m>
                <a:r>
                  <a:rPr lang="zh-CN" altLang="en-US" b="1" dirty="0" smtClean="0"/>
                  <a:t>。</a:t>
                </a:r>
                <a:endParaRPr lang="en-US" altLang="zh-CN" b="1" dirty="0" smtClean="0"/>
              </a:p>
              <a:p>
                <a:pPr marL="0" indent="0">
                  <a:buNone/>
                </a:pPr>
                <a:r>
                  <a:rPr lang="zh-CN" altLang="en-US" b="1" dirty="0" smtClean="0"/>
                  <a:t>  证明</a:t>
                </a:r>
                <a:r>
                  <a:rPr lang="en-US" altLang="zh-CN" b="1" dirty="0" smtClean="0"/>
                  <a:t>. </a:t>
                </a:r>
                <a:r>
                  <a:rPr lang="zh-CN" altLang="en-US" b="1" dirty="0"/>
                  <a:t>对</a:t>
                </a:r>
                <a:r>
                  <a:rPr lang="zh-CN" altLang="en-US" b="1" dirty="0" smtClean="0"/>
                  <a:t>任意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𝑪</m:t>
                    </m:r>
                  </m:oMath>
                </a14:m>
                <a:r>
                  <a:rPr lang="zh-CN" altLang="en-US" b="1" dirty="0" smtClean="0"/>
                  <a:t>，则有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zh-CN" altLang="en-US" b="1" dirty="0" smtClean="0"/>
                  <a:t>或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𝑪</m:t>
                    </m:r>
                  </m:oMath>
                </a14:m>
                <a:r>
                  <a:rPr lang="zh-CN" altLang="en-US" b="1" dirty="0" smtClean="0"/>
                  <a:t>。</a:t>
                </a:r>
                <a:endParaRPr lang="en-US" altLang="zh-CN" b="1" dirty="0" smtClean="0"/>
              </a:p>
              <a:p>
                <a:pPr marL="0" indent="0">
                  <a:buNone/>
                </a:pPr>
                <a:r>
                  <a:rPr lang="en-US" altLang="zh-CN" b="1" dirty="0"/>
                  <a:t> </a:t>
                </a:r>
                <a:r>
                  <a:rPr lang="en-US" altLang="zh-CN" b="1" dirty="0" smtClean="0"/>
                  <a:t>       </a:t>
                </a:r>
                <a:r>
                  <a:rPr lang="zh-CN" altLang="en-US" b="1" dirty="0" smtClean="0"/>
                  <a:t>若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zh-CN" altLang="en-US" b="1" dirty="0" smtClean="0"/>
                  <a:t>，由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⊆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𝑩</m:t>
                    </m:r>
                  </m:oMath>
                </a14:m>
                <a:r>
                  <a:rPr lang="zh-CN" altLang="en-US" b="1" dirty="0" smtClean="0"/>
                  <a:t>，则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𝑩</m:t>
                    </m:r>
                  </m:oMath>
                </a14:m>
                <a:r>
                  <a:rPr lang="zh-CN" altLang="en-US" b="1" dirty="0" smtClean="0"/>
                  <a:t>，故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𝑩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𝑫</m:t>
                    </m:r>
                  </m:oMath>
                </a14:m>
                <a:r>
                  <a:rPr lang="zh-CN" altLang="en-US" b="1" dirty="0" smtClean="0"/>
                  <a:t>；</a:t>
                </a:r>
                <a:endParaRPr lang="en-US" altLang="zh-CN" b="1" dirty="0" smtClean="0"/>
              </a:p>
              <a:p>
                <a:pPr marL="0" indent="0">
                  <a:buNone/>
                </a:pPr>
                <a:r>
                  <a:rPr lang="en-US" altLang="zh-CN" b="1" dirty="0"/>
                  <a:t> </a:t>
                </a:r>
                <a:r>
                  <a:rPr lang="en-US" altLang="zh-CN" b="1" dirty="0" smtClean="0"/>
                  <a:t>       </a:t>
                </a:r>
                <a:r>
                  <a:rPr lang="zh-CN" altLang="en-US" b="1" dirty="0" smtClean="0"/>
                  <a:t>若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𝑪</m:t>
                    </m:r>
                  </m:oMath>
                </a14:m>
                <a:r>
                  <a:rPr lang="zh-CN" altLang="en-US" b="1" dirty="0"/>
                  <a:t>，由</a:t>
                </a:r>
                <a14:m>
                  <m:oMath xmlns:m="http://schemas.openxmlformats.org/officeDocument/2006/math"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𝑪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⊆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𝑫</m:t>
                    </m:r>
                  </m:oMath>
                </a14:m>
                <a:r>
                  <a:rPr lang="zh-CN" altLang="en-US" b="1" dirty="0"/>
                  <a:t>，则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𝑫</m:t>
                    </m:r>
                  </m:oMath>
                </a14:m>
                <a:r>
                  <a:rPr lang="zh-CN" altLang="en-US" b="1" dirty="0"/>
                  <a:t>，故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𝑩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𝑫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endParaRPr lang="en-US" altLang="zh-CN" b="1" dirty="0" smtClean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zh-CN" altLang="en-US" b="1" dirty="0" smtClean="0"/>
                  <a:t>        因此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𝑪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⊆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𝑩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𝑫</m:t>
                    </m:r>
                  </m:oMath>
                </a14:m>
                <a:r>
                  <a:rPr lang="zh-CN" altLang="en-US" b="1" dirty="0" smtClean="0"/>
                  <a:t>。</a:t>
                </a:r>
                <a:endParaRPr lang="en-US" altLang="zh-CN" b="1" dirty="0" smtClean="0"/>
              </a:p>
              <a:p>
                <a:r>
                  <a:rPr lang="zh-CN" altLang="en-US" b="1" dirty="0" smtClean="0">
                    <a:solidFill>
                      <a:srgbClr val="CC0099"/>
                    </a:solidFill>
                  </a:rPr>
                  <a:t>注：</a:t>
                </a:r>
                <a14:m>
                  <m:oMath xmlns:m="http://schemas.openxmlformats.org/officeDocument/2006/math">
                    <m:r>
                      <a:rPr lang="en-US" altLang="zh-CN" b="1" i="1">
                        <a:solidFill>
                          <a:srgbClr val="CC0099"/>
                        </a:solidFill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altLang="zh-CN" b="1" i="1">
                        <a:solidFill>
                          <a:srgbClr val="CC0099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⊆</m:t>
                    </m:r>
                    <m:r>
                      <a:rPr lang="en-US" altLang="zh-CN" b="1" i="1">
                        <a:solidFill>
                          <a:srgbClr val="CC0099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𝑩</m:t>
                    </m:r>
                    <m:r>
                      <a:rPr lang="en-US" altLang="zh-CN" b="1" i="1">
                        <a:solidFill>
                          <a:srgbClr val="CC0099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⇒</m:t>
                    </m:r>
                    <m:r>
                      <a:rPr lang="en-US" altLang="zh-CN" b="1" i="1">
                        <a:solidFill>
                          <a:srgbClr val="CC0099"/>
                        </a:solidFill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altLang="zh-CN" b="1" i="1">
                        <a:solidFill>
                          <a:srgbClr val="CC0099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  <m:r>
                      <a:rPr lang="en-US" altLang="zh-CN" b="1" i="1">
                        <a:solidFill>
                          <a:srgbClr val="CC0099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𝑪</m:t>
                    </m:r>
                    <m:r>
                      <a:rPr lang="en-US" altLang="zh-CN" b="1" i="1">
                        <a:solidFill>
                          <a:srgbClr val="CC0099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⊆</m:t>
                    </m:r>
                    <m:r>
                      <a:rPr lang="en-US" altLang="zh-CN" b="1" i="1">
                        <a:solidFill>
                          <a:srgbClr val="CC0099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𝑩</m:t>
                    </m:r>
                    <m:r>
                      <a:rPr lang="en-US" altLang="zh-CN" b="1" i="1">
                        <a:solidFill>
                          <a:srgbClr val="CC0099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  <m:r>
                      <a:rPr lang="en-US" altLang="zh-CN" b="1" i="1" smtClean="0">
                        <a:solidFill>
                          <a:srgbClr val="CC0099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𝑪</m:t>
                    </m:r>
                  </m:oMath>
                </a14:m>
                <a:r>
                  <a:rPr lang="zh-CN" altLang="en-US" b="1" dirty="0" smtClean="0">
                    <a:solidFill>
                      <a:srgbClr val="CC0099"/>
                    </a:solidFill>
                  </a:rPr>
                  <a:t>。</a:t>
                </a:r>
                <a:endParaRPr lang="en-US" altLang="zh-CN" b="1" dirty="0" smtClean="0">
                  <a:solidFill>
                    <a:srgbClr val="CC0099"/>
                  </a:solidFill>
                </a:endParaRPr>
              </a:p>
              <a:p>
                <a:r>
                  <a:rPr lang="zh-CN" altLang="en-US" b="1" dirty="0"/>
                  <a:t>对于</a:t>
                </a:r>
                <a:r>
                  <a:rPr lang="en-US" altLang="zh-CN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</a:t>
                </a:r>
                <a:r>
                  <a:rPr lang="zh-CN" altLang="en-US" b="1" dirty="0"/>
                  <a:t>个集合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b="1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b="1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⋯,</m:t>
                    </m:r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</m:sub>
                    </m:sSub>
                    <m:r>
                      <a:rPr lang="zh-CN" alt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的并</m:t>
                    </m:r>
                  </m:oMath>
                </a14:m>
                <a:r>
                  <a:rPr lang="zh-CN" altLang="en-US" b="1" dirty="0"/>
                  <a:t>可记为</a:t>
                </a:r>
                <a:endParaRPr lang="en-US" altLang="zh-CN" b="1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𝑾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b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zh-CN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∪</m:t>
                      </m:r>
                      <m:sSub>
                        <m:sSubPr>
                          <m:ctrlPr>
                            <a:rPr lang="en-US" altLang="zh-CN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b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altLang="zh-CN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∪⋯∪</m:t>
                      </m:r>
                      <m:sSub>
                        <m:sSubPr>
                          <m:ctrlPr>
                            <a:rPr lang="en-US" altLang="zh-CN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𝑨</m:t>
                          </m:r>
                        </m:e>
                        <m:sub>
                          <m:r>
                            <a:rPr lang="en-US" altLang="zh-CN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r>
                        <a:rPr lang="en-US" altLang="zh-CN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⋃"/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𝑨</m:t>
                              </m:r>
                            </m:e>
                            <m:sub>
                              <m:r>
                                <a:rPr lang="en-US" altLang="zh-CN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CN" altLang="en-US" b="1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37" t="-14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C87BA-7BB4-4FBB-8EE6-A30C0FB65631}" type="datetime1">
              <a:rPr lang="zh-CN" altLang="en-US" smtClean="0"/>
              <a:pPr/>
              <a:t>2020/11/9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0C485-3EAF-4318-915D-9216C2569B1B}" type="slidenum">
              <a:rPr lang="zh-CN" altLang="en-US" smtClean="0"/>
              <a:pPr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2227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3-2 </a:t>
            </a:r>
            <a:r>
              <a:rPr lang="zh-CN" altLang="en-US" dirty="0"/>
              <a:t>集合的运算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b="1" dirty="0" smtClean="0">
                    <a:solidFill>
                      <a:srgbClr val="0000CC"/>
                    </a:solidFill>
                  </a:rPr>
                  <a:t>定理</a:t>
                </a:r>
                <a:r>
                  <a:rPr lang="en-US" altLang="zh-CN" b="1" dirty="0" smtClean="0">
                    <a:solidFill>
                      <a:srgbClr val="0000CC"/>
                    </a:solidFill>
                  </a:rPr>
                  <a:t>3-2.1 </a:t>
                </a:r>
                <a:r>
                  <a:rPr lang="zh-CN" altLang="en-US" b="1" dirty="0" smtClean="0"/>
                  <a:t>设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𝑩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𝑪</m:t>
                    </m:r>
                  </m:oMath>
                </a14:m>
                <a:r>
                  <a:rPr lang="zh-CN" altLang="en-US" b="1" dirty="0" smtClean="0"/>
                  <a:t>为三个集合，则下列分配律成立。</a:t>
                </a:r>
                <a:endParaRPr lang="en-US" altLang="zh-CN" b="1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∩</m:t>
                    </m:r>
                    <m:d>
                      <m:dPr>
                        <m:ctrlP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𝑩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∪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𝑪</m:t>
                        </m:r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=(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𝑨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∩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𝑩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)∪(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𝑨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∩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𝑪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b="1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  <m:d>
                      <m:dPr>
                        <m:ctrlP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𝑩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∩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𝑪</m:t>
                        </m:r>
                      </m:e>
                    </m:d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=(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𝑨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𝑩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)∩(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𝑨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𝑪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b="1" dirty="0" smtClean="0"/>
              </a:p>
              <a:p>
                <a:r>
                  <a:rPr lang="zh-CN" altLang="en-US" b="1" dirty="0" smtClean="0">
                    <a:solidFill>
                      <a:srgbClr val="0000CC"/>
                    </a:solidFill>
                  </a:rPr>
                  <a:t>定理</a:t>
                </a:r>
                <a:r>
                  <a:rPr lang="en-US" altLang="zh-CN" b="1" dirty="0" smtClean="0">
                    <a:solidFill>
                      <a:srgbClr val="0000CC"/>
                    </a:solidFill>
                  </a:rPr>
                  <a:t>3-2.2 </a:t>
                </a:r>
                <a:r>
                  <a:rPr lang="zh-CN" altLang="en-US" b="1" dirty="0" smtClean="0"/>
                  <a:t>设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𝑩</m:t>
                    </m:r>
                  </m:oMath>
                </a14:m>
                <a:r>
                  <a:rPr lang="zh-CN" altLang="en-US" b="1" dirty="0" smtClean="0"/>
                  <a:t>为任意两个集合，则下列关系式成立</a:t>
                </a:r>
                <a:endParaRPr lang="en-US" altLang="zh-CN" b="1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  <m:d>
                      <m:dPr>
                        <m:ctrlP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𝑨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∩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𝑩</m:t>
                        </m:r>
                      </m:e>
                    </m:d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𝑨</m:t>
                    </m:r>
                  </m:oMath>
                </a14:m>
                <a:endParaRPr lang="en-US" altLang="zh-CN" b="1" dirty="0" smtClean="0">
                  <a:ea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∩</m:t>
                    </m:r>
                    <m:d>
                      <m:dPr>
                        <m:ctrlP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𝑨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∪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𝑩</m:t>
                        </m:r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𝑨</m:t>
                    </m:r>
                  </m:oMath>
                </a14:m>
                <a:endParaRPr lang="en-US" altLang="zh-CN" b="1" dirty="0" smtClean="0"/>
              </a:p>
              <a:p>
                <a:r>
                  <a:rPr lang="zh-CN" altLang="en-US" b="1" dirty="0" smtClean="0">
                    <a:solidFill>
                      <a:srgbClr val="0000CC"/>
                    </a:solidFill>
                  </a:rPr>
                  <a:t>定理</a:t>
                </a:r>
                <a:r>
                  <a:rPr lang="en-US" altLang="zh-CN" b="1" dirty="0" smtClean="0">
                    <a:solidFill>
                      <a:srgbClr val="0000CC"/>
                    </a:solidFill>
                  </a:rPr>
                  <a:t>3-2.3 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⊆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𝑩</m:t>
                    </m:r>
                  </m:oMath>
                </a14:m>
                <a:r>
                  <a:rPr lang="zh-CN" altLang="en-US" b="1" dirty="0" smtClean="0"/>
                  <a:t>，当且仅当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𝑨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𝑩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𝑩</m:t>
                    </m:r>
                  </m:oMath>
                </a14:m>
                <a:r>
                  <a:rPr lang="zh-CN" altLang="en-US" b="1" dirty="0" smtClean="0"/>
                  <a:t>或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𝑨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∩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𝑩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zh-CN" altLang="en-US" b="1" dirty="0" smtClean="0"/>
                  <a:t>。</a:t>
                </a:r>
                <a:endParaRPr lang="en-US" altLang="zh-CN" b="1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37" t="-14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C87BA-7BB4-4FBB-8EE6-A30C0FB65631}" type="datetime1">
              <a:rPr lang="zh-CN" altLang="en-US" smtClean="0"/>
              <a:pPr/>
              <a:t>2020/11/9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0C485-3EAF-4318-915D-9216C2569B1B}" type="slidenum">
              <a:rPr lang="zh-CN" altLang="en-US" smtClean="0"/>
              <a:pPr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861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3-2 </a:t>
            </a:r>
            <a:r>
              <a:rPr lang="zh-CN" altLang="en-US" dirty="0"/>
              <a:t>集合的运算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26782" y="980728"/>
                <a:ext cx="8229600" cy="4608512"/>
              </a:xfrm>
            </p:spPr>
            <p:txBody>
              <a:bodyPr/>
              <a:lstStyle/>
              <a:p>
                <a:r>
                  <a:rPr lang="en-US" altLang="zh-CN" b="1" dirty="0" smtClean="0">
                    <a:solidFill>
                      <a:srgbClr val="0000CC"/>
                    </a:solidFill>
                  </a:rPr>
                  <a:t>(3) </a:t>
                </a:r>
                <a:r>
                  <a:rPr lang="zh-CN" altLang="en-US" b="1" dirty="0" smtClean="0">
                    <a:solidFill>
                      <a:srgbClr val="0000CC"/>
                    </a:solidFill>
                  </a:rPr>
                  <a:t>集合的补</a:t>
                </a:r>
                <a:endParaRPr lang="en-US" altLang="zh-CN" b="1" dirty="0" smtClean="0">
                  <a:solidFill>
                    <a:srgbClr val="0000CC"/>
                  </a:solidFill>
                </a:endParaRPr>
              </a:p>
              <a:p>
                <a:pPr lvl="1"/>
                <a:r>
                  <a:rPr lang="zh-CN" altLang="en-US" b="1" dirty="0" smtClean="0">
                    <a:solidFill>
                      <a:srgbClr val="0000CC"/>
                    </a:solidFill>
                  </a:rPr>
                  <a:t>定义</a:t>
                </a:r>
                <a:r>
                  <a:rPr lang="en-US" altLang="zh-CN" b="1" dirty="0" smtClean="0">
                    <a:solidFill>
                      <a:srgbClr val="0000CC"/>
                    </a:solidFill>
                  </a:rPr>
                  <a:t>3-2.3 </a:t>
                </a:r>
                <a:r>
                  <a:rPr lang="zh-CN" altLang="en-US" b="1" dirty="0" smtClean="0"/>
                  <a:t>设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zh-CN" altLang="en-US" b="1" dirty="0" smtClean="0"/>
                  <a:t>，</a:t>
                </a:r>
                <a14:m>
                  <m:oMath xmlns:m="http://schemas.openxmlformats.org/officeDocument/2006/math"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𝑩</m:t>
                    </m:r>
                  </m:oMath>
                </a14:m>
                <a:r>
                  <a:rPr lang="zh-CN" altLang="en-US" b="1" dirty="0" smtClean="0"/>
                  <a:t>为任意两个集合，所有属于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zh-CN" altLang="en-US" b="1" dirty="0" smtClean="0"/>
                  <a:t>而不属于</a:t>
                </a:r>
                <a14:m>
                  <m:oMath xmlns:m="http://schemas.openxmlformats.org/officeDocument/2006/math"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𝑩</m:t>
                    </m:r>
                  </m:oMath>
                </a14:m>
                <a:r>
                  <a:rPr lang="zh-CN" altLang="en-US" b="1" dirty="0" smtClean="0"/>
                  <a:t>的一切元素组成的集合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𝑺</m:t>
                    </m:r>
                  </m:oMath>
                </a14:m>
                <a:r>
                  <a:rPr lang="zh-CN" altLang="en-US" b="1" dirty="0" smtClean="0"/>
                  <a:t>称为</a:t>
                </a:r>
                <a14:m>
                  <m:oMath xmlns:m="http://schemas.openxmlformats.org/officeDocument/2006/math"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𝑩</m:t>
                    </m:r>
                  </m:oMath>
                </a14:m>
                <a:r>
                  <a:rPr lang="zh-CN" altLang="en-US" b="1" dirty="0" smtClean="0"/>
                  <a:t>对于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zh-CN" altLang="en-US" b="1" dirty="0" smtClean="0"/>
                  <a:t>的补集，或相对补，记作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altLang="zh-CN" b="1" i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𝑩</m:t>
                    </m:r>
                  </m:oMath>
                </a14:m>
                <a:r>
                  <a:rPr lang="zh-CN" altLang="en-US" b="1" dirty="0" smtClean="0"/>
                  <a:t>。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altLang="zh-CN" b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𝑩</m:t>
                    </m:r>
                  </m:oMath>
                </a14:m>
                <a:r>
                  <a:rPr lang="zh-CN" altLang="en-US" b="1" dirty="0" smtClean="0"/>
                  <a:t>也称集合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zh-CN" altLang="en-US" b="1" dirty="0" smtClean="0"/>
                  <a:t>和</a:t>
                </a:r>
                <a14:m>
                  <m:oMath xmlns:m="http://schemas.openxmlformats.org/officeDocument/2006/math"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𝑩</m:t>
                    </m:r>
                  </m:oMath>
                </a14:m>
                <a:r>
                  <a:rPr lang="zh-CN" altLang="en-US" b="1" dirty="0" smtClean="0"/>
                  <a:t>的差。</a:t>
                </a:r>
                <a:endParaRPr lang="en-US" altLang="zh-CN" b="1" dirty="0" smtClean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𝑺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𝑩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𝑨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∧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∉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𝑩</m:t>
                          </m:r>
                        </m:e>
                      </m:d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={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𝑨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∧¬(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𝑩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altLang="zh-CN" b="1" dirty="0" smtClean="0"/>
              </a:p>
              <a:p>
                <a:pPr lvl="1"/>
                <a:r>
                  <a:rPr lang="zh-CN" altLang="en-US" b="1" dirty="0" smtClean="0">
                    <a:solidFill>
                      <a:srgbClr val="0000CC"/>
                    </a:solidFill>
                  </a:rPr>
                  <a:t>例题</a:t>
                </a:r>
                <a:r>
                  <a:rPr lang="en-US" altLang="zh-CN" b="1" dirty="0" smtClean="0">
                    <a:solidFill>
                      <a:srgbClr val="0000CC"/>
                    </a:solidFill>
                  </a:rPr>
                  <a:t>3</a:t>
                </a:r>
                <a:r>
                  <a:rPr lang="en-US" altLang="zh-CN" b="1" dirty="0" smtClean="0"/>
                  <a:t> </a:t>
                </a:r>
                <a:r>
                  <a:rPr lang="zh-CN" altLang="en-US" b="1" dirty="0" smtClean="0"/>
                  <a:t>设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𝟓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𝟔</m:t>
                        </m:r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𝑩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={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𝟒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𝟕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𝟗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zh-CN" altLang="en-US" b="1" dirty="0" smtClean="0"/>
                  <a:t>，求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altLang="zh-CN" b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𝑩</m:t>
                    </m:r>
                  </m:oMath>
                </a14:m>
                <a:r>
                  <a:rPr lang="zh-CN" altLang="en-US" b="1" dirty="0" smtClean="0"/>
                  <a:t>。</a:t>
                </a:r>
                <a:endParaRPr lang="en-US" altLang="zh-CN" b="1" dirty="0" smtClean="0"/>
              </a:p>
              <a:p>
                <a:pPr lvl="1"/>
                <a:r>
                  <a:rPr lang="zh-CN" altLang="en-US" b="1" dirty="0" smtClean="0"/>
                  <a:t>解</a:t>
                </a:r>
                <a:r>
                  <a:rPr lang="en-US" altLang="zh-CN" b="1" dirty="0" smtClean="0"/>
                  <a:t>. 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altLang="zh-CN" b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𝑩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={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𝟔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altLang="zh-CN" b="1" dirty="0" smtClean="0"/>
              </a:p>
              <a:p>
                <a:pPr lvl="1"/>
                <a:r>
                  <a:rPr lang="zh-CN" altLang="en-US" b="1" dirty="0" smtClean="0">
                    <a:solidFill>
                      <a:srgbClr val="0000CC"/>
                    </a:solidFill>
                  </a:rPr>
                  <a:t>例题</a:t>
                </a:r>
                <a:r>
                  <a:rPr lang="en-US" altLang="zh-CN" b="1" dirty="0" smtClean="0">
                    <a:solidFill>
                      <a:srgbClr val="0000CC"/>
                    </a:solidFill>
                  </a:rPr>
                  <a:t>4</a:t>
                </a:r>
                <a:r>
                  <a:rPr lang="en-US" altLang="zh-CN" b="1" dirty="0" smtClean="0"/>
                  <a:t> </a:t>
                </a:r>
                <a:r>
                  <a:rPr lang="zh-CN" altLang="en-US" b="1" dirty="0" smtClean="0"/>
                  <a:t>设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zh-CN" altLang="en-US" b="1" dirty="0" smtClean="0"/>
                  <a:t>是素数集合，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𝑩</m:t>
                    </m:r>
                  </m:oMath>
                </a14:m>
                <a:r>
                  <a:rPr lang="zh-CN" altLang="en-US" b="1" dirty="0" smtClean="0"/>
                  <a:t>是奇数集合，求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altLang="zh-CN" b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𝑩</m:t>
                    </m:r>
                  </m:oMath>
                </a14:m>
                <a:r>
                  <a:rPr lang="zh-CN" altLang="en-US" b="1" dirty="0" smtClean="0"/>
                  <a:t>。</a:t>
                </a:r>
                <a:endParaRPr lang="en-US" altLang="zh-CN" b="1" dirty="0" smtClean="0"/>
              </a:p>
              <a:p>
                <a:pPr lvl="1"/>
                <a:r>
                  <a:rPr lang="zh-CN" altLang="en-US" b="1" dirty="0" smtClean="0"/>
                  <a:t>解</a:t>
                </a:r>
                <a:r>
                  <a:rPr lang="en-US" altLang="zh-CN" b="1" dirty="0" smtClean="0"/>
                  <a:t>. 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altLang="zh-CN" b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𝑩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={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zh-CN" altLang="en-US" b="1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26782" y="980728"/>
                <a:ext cx="8229600" cy="4608512"/>
              </a:xfrm>
              <a:blipFill rotWithShape="0">
                <a:blip r:embed="rId2"/>
                <a:stretch>
                  <a:fillRect l="-963" t="-1058" r="-44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C87BA-7BB4-4FBB-8EE6-A30C0FB65631}" type="datetime1">
              <a:rPr lang="zh-CN" altLang="en-US" smtClean="0"/>
              <a:pPr/>
              <a:t>2020/11/9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0C485-3EAF-4318-915D-9216C2569B1B}" type="slidenum">
              <a:rPr lang="zh-CN" altLang="en-US" smtClean="0"/>
              <a:pPr/>
              <a:t>16</a:t>
            </a:fld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5508104" y="4653136"/>
            <a:ext cx="2664296" cy="147732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 smtClean="0"/>
              <a:t>      E</a:t>
            </a:r>
          </a:p>
          <a:p>
            <a:pPr algn="r"/>
            <a:endParaRPr lang="en-US" altLang="zh-CN" dirty="0"/>
          </a:p>
          <a:p>
            <a:pPr algn="r"/>
            <a:endParaRPr lang="en-US" altLang="zh-CN" dirty="0" smtClean="0"/>
          </a:p>
          <a:p>
            <a:pPr algn="r"/>
            <a:endParaRPr lang="en-US" altLang="zh-CN" dirty="0"/>
          </a:p>
          <a:p>
            <a:pPr algn="r"/>
            <a:endParaRPr lang="zh-CN" altLang="en-US" dirty="0"/>
          </a:p>
        </p:txBody>
      </p:sp>
      <p:sp>
        <p:nvSpPr>
          <p:cNvPr id="7" name="椭圆 6"/>
          <p:cNvSpPr/>
          <p:nvPr/>
        </p:nvSpPr>
        <p:spPr>
          <a:xfrm>
            <a:off x="5868144" y="4854213"/>
            <a:ext cx="1080120" cy="10801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6630978" y="4858439"/>
            <a:ext cx="1080120" cy="10801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6150255" y="5214176"/>
            <a:ext cx="3452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zh-CN" altLang="en-US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105780" y="5171608"/>
            <a:ext cx="3452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zh-CN" altLang="en-US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2" name="直接连接符 11"/>
          <p:cNvCxnSpPr>
            <a:stCxn id="7" idx="0"/>
            <a:endCxn id="7" idx="2"/>
          </p:cNvCxnSpPr>
          <p:nvPr/>
        </p:nvCxnSpPr>
        <p:spPr>
          <a:xfrm flipH="1">
            <a:off x="5868144" y="4854213"/>
            <a:ext cx="540060" cy="54006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 flipH="1">
            <a:off x="5921662" y="4922674"/>
            <a:ext cx="736775" cy="71992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 flipH="1">
            <a:off x="6053042" y="5261895"/>
            <a:ext cx="599962" cy="55931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 flipH="1">
            <a:off x="6308912" y="5571718"/>
            <a:ext cx="344092" cy="35621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5853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3-2 </a:t>
            </a:r>
            <a:r>
              <a:rPr lang="zh-CN" altLang="en-US" dirty="0"/>
              <a:t>集合的运算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67544" y="1340768"/>
                <a:ext cx="8229600" cy="4032448"/>
              </a:xfrm>
            </p:spPr>
            <p:txBody>
              <a:bodyPr/>
              <a:lstStyle/>
              <a:p>
                <a:r>
                  <a:rPr lang="zh-CN" altLang="en-US" b="1" dirty="0" smtClean="0">
                    <a:solidFill>
                      <a:srgbClr val="0000CC"/>
                    </a:solidFill>
                  </a:rPr>
                  <a:t>定义</a:t>
                </a:r>
                <a:r>
                  <a:rPr lang="en-US" altLang="zh-CN" b="1" dirty="0" smtClean="0">
                    <a:solidFill>
                      <a:srgbClr val="0000CC"/>
                    </a:solidFill>
                  </a:rPr>
                  <a:t>3-2.4 </a:t>
                </a:r>
                <a:r>
                  <a:rPr lang="zh-CN" altLang="en-US" b="1" dirty="0" smtClean="0"/>
                  <a:t>设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𝑬</m:t>
                    </m:r>
                  </m:oMath>
                </a14:m>
                <a:r>
                  <a:rPr lang="zh-CN" altLang="en-US" b="1" dirty="0" smtClean="0"/>
                  <a:t>为全集，对任一集合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zh-CN" altLang="en-US" b="1" dirty="0" smtClean="0"/>
                  <a:t>关于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𝑬</m:t>
                    </m:r>
                  </m:oMath>
                </a14:m>
                <a:r>
                  <a:rPr lang="zh-CN" altLang="en-US" b="1" dirty="0" smtClean="0"/>
                  <a:t>的补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𝑬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zh-CN" altLang="en-US" b="1" dirty="0" smtClean="0"/>
                  <a:t>，称为集合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zh-CN" altLang="en-US" b="1" dirty="0" smtClean="0"/>
                  <a:t>的绝对补，记作</a:t>
                </a:r>
                <a14:m>
                  <m:oMath xmlns:m="http://schemas.openxmlformats.org/officeDocument/2006/math"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zh-CN" altLang="en-US" b="1" dirty="0" smtClean="0"/>
                  <a:t>。</a:t>
                </a:r>
                <a:endParaRPr lang="en-US" altLang="zh-CN" b="1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b="1" i="1" dirty="0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altLang="zh-CN" b="1" i="1" dirty="0"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US" altLang="zh-CN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1" i="1" dirty="0" smtClean="0">
                          <a:latin typeface="Cambria Math" panose="02040503050406030204" pitchFamily="18" charset="0"/>
                        </a:rPr>
                        <m:t>𝑬</m:t>
                      </m:r>
                      <m:r>
                        <a:rPr lang="en-US" altLang="zh-CN" b="1" i="1" dirty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b="1" i="1" dirty="0" smtClean="0"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US" altLang="zh-CN" b="1" i="1" dirty="0" smtClean="0">
                          <a:latin typeface="Cambria Math" panose="02040503050406030204" pitchFamily="18" charset="0"/>
                        </a:rPr>
                        <m:t>={</m:t>
                      </m:r>
                      <m:r>
                        <a:rPr lang="en-US" altLang="zh-CN" b="1" i="1" dirty="0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altLang="zh-CN" b="1" i="1" dirty="0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altLang="zh-CN" b="1" i="1" dirty="0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altLang="zh-CN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altLang="zh-CN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𝑬</m:t>
                      </m:r>
                      <m:r>
                        <a:rPr lang="en-US" altLang="zh-CN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∧</m:t>
                      </m:r>
                      <m:r>
                        <a:rPr lang="en-US" altLang="zh-CN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  <m:r>
                        <a:rPr lang="en-US" altLang="zh-CN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∉</m:t>
                      </m:r>
                      <m:r>
                        <a:rPr lang="en-US" altLang="zh-CN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𝑨</m:t>
                      </m:r>
                      <m:r>
                        <a:rPr lang="en-US" altLang="zh-CN" b="1" i="1" dirty="0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altLang="zh-CN" b="1" dirty="0" smtClean="0"/>
              </a:p>
              <a:p>
                <a14:m>
                  <m:oMath xmlns:m="http://schemas.openxmlformats.org/officeDocument/2006/math"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zh-CN" altLang="en-US" b="1" dirty="0" smtClean="0"/>
                  <a:t>的性质：</a:t>
                </a:r>
                <a:endParaRPr lang="en-US" altLang="zh-CN" b="1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~</m:t>
                    </m:r>
                    <m:d>
                      <m:d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~</m:t>
                        </m:r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</m:d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endParaRPr lang="en-US" altLang="zh-CN" b="1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𝑬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</m:oMath>
                </a14:m>
                <a:endParaRPr lang="en-US" altLang="zh-CN" b="1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𝑬</m:t>
                    </m:r>
                  </m:oMath>
                </a14:m>
                <a:endParaRPr lang="en-US" altLang="zh-CN" b="1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∪~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𝑨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𝑬</m:t>
                    </m:r>
                  </m:oMath>
                </a14:m>
                <a:endParaRPr lang="en-US" altLang="zh-CN" b="1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∩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𝑨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=∅</m:t>
                    </m:r>
                  </m:oMath>
                </a14:m>
                <a:endParaRPr lang="zh-CN" altLang="en-US" b="1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7544" y="1340768"/>
                <a:ext cx="8229600" cy="4032448"/>
              </a:xfrm>
              <a:blipFill rotWithShape="0">
                <a:blip r:embed="rId2"/>
                <a:stretch>
                  <a:fillRect l="-1037" t="-16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C87BA-7BB4-4FBB-8EE6-A30C0FB65631}" type="datetime1">
              <a:rPr lang="zh-CN" altLang="en-US" smtClean="0"/>
              <a:pPr/>
              <a:t>2020/11/9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0C485-3EAF-4318-915D-9216C2569B1B}" type="slidenum">
              <a:rPr lang="zh-CN" altLang="en-US" smtClean="0"/>
              <a:pPr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945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3-2 </a:t>
            </a:r>
            <a:r>
              <a:rPr lang="zh-CN" altLang="en-US" dirty="0"/>
              <a:t>集合的运算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67544" y="1124744"/>
                <a:ext cx="8229600" cy="5400600"/>
              </a:xfrm>
            </p:spPr>
            <p:txBody>
              <a:bodyPr>
                <a:normAutofit/>
              </a:bodyPr>
              <a:lstStyle/>
              <a:p>
                <a:r>
                  <a:rPr lang="zh-CN" altLang="en-US" b="1" dirty="0" smtClean="0">
                    <a:solidFill>
                      <a:srgbClr val="0000CC"/>
                    </a:solidFill>
                  </a:rPr>
                  <a:t>定理</a:t>
                </a:r>
                <a:r>
                  <a:rPr lang="en-US" altLang="zh-CN" b="1" dirty="0" smtClean="0">
                    <a:solidFill>
                      <a:srgbClr val="0000CC"/>
                    </a:solidFill>
                  </a:rPr>
                  <a:t>3-2.4 </a:t>
                </a:r>
                <a:r>
                  <a:rPr lang="zh-CN" altLang="en-US" b="1" dirty="0" smtClean="0"/>
                  <a:t>设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𝑩</m:t>
                    </m:r>
                  </m:oMath>
                </a14:m>
                <a:r>
                  <a:rPr lang="zh-CN" altLang="en-US" b="1" dirty="0" smtClean="0"/>
                  <a:t>为任意两个集合，则下列关系式成立。</a:t>
                </a:r>
                <a:endParaRPr lang="en-US" altLang="zh-CN" b="1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~</m:t>
                    </m:r>
                    <m:d>
                      <m:d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∪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𝑩</m:t>
                        </m:r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=~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∩~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𝑩</m:t>
                    </m:r>
                  </m:oMath>
                </a14:m>
                <a:endParaRPr lang="en-US" altLang="zh-CN" b="1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~</m:t>
                    </m:r>
                    <m:d>
                      <m:d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𝑨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∩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𝑩</m:t>
                        </m:r>
                      </m:e>
                    </m:d>
                    <m:r>
                      <a:rPr lang="en-US" altLang="zh-CN" b="1" i="1">
                        <a:latin typeface="Cambria Math" panose="02040503050406030204" pitchFamily="18" charset="0"/>
                      </a:rPr>
                      <m:t>=~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𝑩</m:t>
                    </m:r>
                  </m:oMath>
                </a14:m>
                <a:endParaRPr lang="en-US" altLang="zh-CN" b="1" dirty="0" smtClean="0"/>
              </a:p>
              <a:p>
                <a:r>
                  <a:rPr lang="zh-CN" altLang="en-US" b="1" dirty="0" smtClean="0">
                    <a:solidFill>
                      <a:srgbClr val="0000CC"/>
                    </a:solidFill>
                  </a:rPr>
                  <a:t>定理</a:t>
                </a:r>
                <a:r>
                  <a:rPr lang="en-US" altLang="zh-CN" b="1" dirty="0" smtClean="0">
                    <a:solidFill>
                      <a:srgbClr val="0000CC"/>
                    </a:solidFill>
                  </a:rPr>
                  <a:t>3-2.5 </a:t>
                </a:r>
                <a:r>
                  <a:rPr lang="zh-CN" altLang="en-US" b="1" dirty="0" smtClean="0"/>
                  <a:t>设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𝑩</m:t>
                    </m:r>
                  </m:oMath>
                </a14:m>
                <a:r>
                  <a:rPr lang="zh-CN" altLang="en-US" b="1" dirty="0"/>
                  <a:t>为任意两个集合</a:t>
                </a:r>
                <a:r>
                  <a:rPr lang="zh-CN" altLang="en-US" b="1" dirty="0" smtClean="0"/>
                  <a:t>，则下列关系式成立。</a:t>
                </a:r>
                <a:endParaRPr lang="en-US" altLang="zh-CN" b="1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𝑩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∩~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𝑩</m:t>
                    </m:r>
                  </m:oMath>
                </a14:m>
                <a:endParaRPr lang="en-US" altLang="zh-CN" b="1" dirty="0" smtClean="0">
                  <a:ea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𝑩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−(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∩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𝑩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b="1" dirty="0" smtClean="0"/>
              </a:p>
              <a:p>
                <a:r>
                  <a:rPr lang="zh-CN" altLang="en-US" b="1" dirty="0" smtClean="0">
                    <a:solidFill>
                      <a:srgbClr val="0000CC"/>
                    </a:solidFill>
                  </a:rPr>
                  <a:t>定理</a:t>
                </a:r>
                <a:r>
                  <a:rPr lang="en-US" altLang="zh-CN" b="1" dirty="0" smtClean="0">
                    <a:solidFill>
                      <a:srgbClr val="0000CC"/>
                    </a:solidFill>
                  </a:rPr>
                  <a:t>3-2.6 </a:t>
                </a:r>
                <a:r>
                  <a:rPr lang="zh-CN" altLang="en-US" b="1" dirty="0" smtClean="0"/>
                  <a:t>设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𝑩</m:t>
                    </m:r>
                    <m:r>
                      <a:rPr lang="en-US" altLang="zh-CN" b="1" i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1" i="0" smtClean="0">
                        <a:latin typeface="Cambria Math" panose="02040503050406030204" pitchFamily="18" charset="0"/>
                      </a:rPr>
                      <m:t>𝐂</m:t>
                    </m:r>
                  </m:oMath>
                </a14:m>
                <a:r>
                  <a:rPr lang="zh-CN" altLang="en-US" b="1" dirty="0" smtClean="0"/>
                  <a:t>为三个集合，则</a:t>
                </a:r>
                <a:endParaRPr lang="en-US" altLang="zh-CN" b="1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∩</m:t>
                      </m:r>
                      <m:d>
                        <m:d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𝑩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𝑪</m:t>
                          </m:r>
                        </m:e>
                      </m:d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=(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𝑨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∩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𝑩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)−(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𝑨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∩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𝑪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b="1" dirty="0" smtClean="0"/>
              </a:p>
              <a:p>
                <a:r>
                  <a:rPr lang="zh-CN" altLang="en-US" b="1" dirty="0" smtClean="0">
                    <a:solidFill>
                      <a:srgbClr val="0000CC"/>
                    </a:solidFill>
                  </a:rPr>
                  <a:t>定理</a:t>
                </a:r>
                <a:r>
                  <a:rPr lang="en-US" altLang="zh-CN" b="1" dirty="0" smtClean="0">
                    <a:solidFill>
                      <a:srgbClr val="0000CC"/>
                    </a:solidFill>
                  </a:rPr>
                  <a:t>3-2.7 </a:t>
                </a:r>
                <a:r>
                  <a:rPr lang="zh-CN" altLang="en-US" b="1" dirty="0" smtClean="0"/>
                  <a:t>设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𝑩</m:t>
                    </m:r>
                  </m:oMath>
                </a14:m>
                <a:r>
                  <a:rPr lang="zh-CN" altLang="en-US" b="1" dirty="0" smtClean="0"/>
                  <a:t>为两个集合，若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⊆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𝑩</m:t>
                    </m:r>
                  </m:oMath>
                </a14:m>
                <a:r>
                  <a:rPr lang="zh-CN" altLang="en-US" b="1" dirty="0" smtClean="0"/>
                  <a:t>，则</a:t>
                </a:r>
                <a:endParaRPr lang="en-US" altLang="zh-CN" b="1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𝑩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⊆~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𝑨</m:t>
                    </m:r>
                  </m:oMath>
                </a14:m>
                <a:endParaRPr lang="en-US" altLang="zh-CN" b="1" dirty="0" smtClean="0">
                  <a:ea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𝑩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𝑨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𝑩</m:t>
                    </m:r>
                  </m:oMath>
                </a14:m>
                <a:endParaRPr lang="en-US" altLang="zh-CN" b="1" dirty="0" smtClean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7544" y="1124744"/>
                <a:ext cx="8229600" cy="5400600"/>
              </a:xfrm>
              <a:blipFill rotWithShape="0">
                <a:blip r:embed="rId2"/>
                <a:stretch>
                  <a:fillRect l="-1037" t="-12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C87BA-7BB4-4FBB-8EE6-A30C0FB65631}" type="datetime1">
              <a:rPr lang="zh-CN" altLang="en-US" smtClean="0"/>
              <a:pPr/>
              <a:t>2020/11/9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0C485-3EAF-4318-915D-9216C2569B1B}" type="slidenum">
              <a:rPr lang="zh-CN" altLang="en-US" smtClean="0"/>
              <a:pPr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2311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3-2 </a:t>
            </a:r>
            <a:r>
              <a:rPr lang="zh-CN" altLang="en-US" dirty="0"/>
              <a:t>集合的运算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67544" y="980727"/>
                <a:ext cx="8229600" cy="5740747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b="1" dirty="0" smtClean="0">
                    <a:solidFill>
                      <a:srgbClr val="0000CC"/>
                    </a:solidFill>
                  </a:rPr>
                  <a:t>(4)</a:t>
                </a:r>
                <a:r>
                  <a:rPr lang="zh-CN" altLang="en-US" b="1" dirty="0" smtClean="0">
                    <a:solidFill>
                      <a:srgbClr val="0000CC"/>
                    </a:solidFill>
                  </a:rPr>
                  <a:t>集合的对称差</a:t>
                </a:r>
                <a:endParaRPr lang="en-US" altLang="zh-CN" b="1" dirty="0" smtClean="0">
                  <a:solidFill>
                    <a:srgbClr val="0000CC"/>
                  </a:solidFill>
                </a:endParaRPr>
              </a:p>
              <a:p>
                <a:pPr lvl="1"/>
                <a:r>
                  <a:rPr lang="zh-CN" altLang="en-US" b="1" dirty="0" smtClean="0"/>
                  <a:t>定义</a:t>
                </a:r>
                <a:r>
                  <a:rPr lang="en-US" altLang="zh-CN" b="1" dirty="0" smtClean="0"/>
                  <a:t>3-2.5 </a:t>
                </a:r>
                <a:r>
                  <a:rPr lang="zh-CN" altLang="en-US" b="1" dirty="0" smtClean="0"/>
                  <a:t>设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𝑩</m:t>
                    </m:r>
                  </m:oMath>
                </a14:m>
                <a:r>
                  <a:rPr lang="zh-CN" altLang="en-US" b="1" dirty="0" smtClean="0"/>
                  <a:t>为任意两个集合，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zh-CN" altLang="en-US" b="1" dirty="0" smtClean="0"/>
                  <a:t>和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𝑩</m:t>
                    </m:r>
                  </m:oMath>
                </a14:m>
                <a:r>
                  <a:rPr lang="zh-CN" altLang="en-US" b="1" dirty="0" smtClean="0"/>
                  <a:t>的对称差为集合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𝑺</m:t>
                    </m:r>
                  </m:oMath>
                </a14:m>
                <a:r>
                  <a:rPr lang="zh-CN" altLang="en-US" b="1" dirty="0" smtClean="0"/>
                  <a:t>，其元素或属于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zh-CN" altLang="en-US" b="1" dirty="0" smtClean="0"/>
                  <a:t>或属于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𝑩</m:t>
                    </m:r>
                  </m:oMath>
                </a14:m>
                <a:r>
                  <a:rPr lang="zh-CN" altLang="en-US" b="1" dirty="0" smtClean="0"/>
                  <a:t>，但是不能既属于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zh-CN" altLang="en-US" b="1" dirty="0" smtClean="0"/>
                  <a:t>又属于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𝑩</m:t>
                    </m:r>
                  </m:oMath>
                </a14:m>
                <a:r>
                  <a:rPr lang="zh-CN" altLang="en-US" b="1" dirty="0" smtClean="0"/>
                  <a:t>，记作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⨁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𝑩</m:t>
                    </m:r>
                  </m:oMath>
                </a14:m>
                <a:r>
                  <a:rPr lang="zh-CN" altLang="en-US" b="1" dirty="0" smtClean="0"/>
                  <a:t>。</a:t>
                </a:r>
                <a:endParaRPr lang="en-US" altLang="zh-CN" b="1" dirty="0" smtClean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𝑺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⨁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𝑩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𝑨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𝑩</m:t>
                          </m:r>
                        </m:e>
                      </m:d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∪</m:t>
                      </m:r>
                      <m:d>
                        <m:d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𝑩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𝑨</m:t>
                          </m:r>
                        </m:e>
                      </m:d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={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𝑨</m:t>
                      </m:r>
                      <m:acc>
                        <m:accPr>
                          <m:chr m:val="̅"/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∨</m:t>
                          </m:r>
                        </m:e>
                      </m:acc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𝑩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altLang="zh-CN" b="1" dirty="0" smtClean="0"/>
              </a:p>
              <a:p>
                <a:pPr lvl="1"/>
                <a:r>
                  <a:rPr lang="zh-CN" altLang="en-US" b="1" dirty="0" smtClean="0"/>
                  <a:t>对称差的性质</a:t>
                </a:r>
                <a:endParaRPr lang="en-US" altLang="zh-CN" b="1" dirty="0" smtClean="0"/>
              </a:p>
              <a:p>
                <a:pPr lvl="2"/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⨁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𝑩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𝑩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⨁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𝑨</m:t>
                    </m:r>
                  </m:oMath>
                </a14:m>
                <a:endParaRPr lang="en-US" altLang="zh-CN" b="1" dirty="0" smtClean="0"/>
              </a:p>
              <a:p>
                <a:pPr lvl="2"/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𝑨</m:t>
                    </m:r>
                    <m:nary>
                      <m:naryPr>
                        <m:chr m:val="⨁"/>
                        <m:subHide m:val="on"/>
                        <m:supHide m:val="on"/>
                        <m:ctrlP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∅</m:t>
                        </m:r>
                      </m:e>
                    </m:nary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𝑨</m:t>
                    </m:r>
                  </m:oMath>
                </a14:m>
                <a:endParaRPr lang="en-US" altLang="zh-CN" b="1" dirty="0" smtClean="0">
                  <a:ea typeface="Cambria Math" panose="02040503050406030204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𝑨</m:t>
                    </m:r>
                    <m:nary>
                      <m:naryPr>
                        <m:chr m:val="⨁"/>
                        <m:subHide m:val="on"/>
                        <m:supHide m:val="on"/>
                        <m:ctrlP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𝑨</m:t>
                        </m:r>
                      </m:e>
                    </m:nary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</m:oMath>
                </a14:m>
                <a:endParaRPr lang="en-US" altLang="zh-CN" b="1" dirty="0" smtClean="0">
                  <a:ea typeface="Cambria Math" panose="02040503050406030204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⨁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𝑩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𝑨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∩~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𝑩</m:t>
                        </m:r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  <m:d>
                      <m:dPr>
                        <m:ctrlP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~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𝑨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∩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𝑩</m:t>
                        </m:r>
                      </m:e>
                    </m:d>
                  </m:oMath>
                </a14:m>
                <a:endParaRPr lang="en-US" altLang="zh-CN" b="1" dirty="0" smtClean="0">
                  <a:ea typeface="Cambria Math" panose="02040503050406030204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d>
                      <m:d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𝑨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⨁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𝑩</m:t>
                        </m:r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⨁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𝑪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𝑨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⨁(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𝑩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⨁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𝑪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b="1" dirty="0" smtClean="0">
                  <a:ea typeface="Cambria Math" panose="02040503050406030204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𝑨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𝑩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=(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𝑨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∩~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𝑩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)∪(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𝑩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∩~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𝑨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)∪(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𝑨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∩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𝑩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b="1" dirty="0" smtClean="0">
                  <a:ea typeface="Cambria Math" panose="02040503050406030204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𝑨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𝑩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=(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𝑨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⨁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𝑩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)∪(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𝑨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∩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𝑩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b="1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7544" y="980727"/>
                <a:ext cx="8229600" cy="5740747"/>
              </a:xfrm>
              <a:blipFill rotWithShape="0">
                <a:blip r:embed="rId2"/>
                <a:stretch>
                  <a:fillRect l="-1037" t="-849" r="-1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C87BA-7BB4-4FBB-8EE6-A30C0FB65631}" type="datetime1">
              <a:rPr lang="zh-CN" altLang="en-US" smtClean="0"/>
              <a:pPr/>
              <a:t>2020/11/9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0C485-3EAF-4318-915D-9216C2569B1B}" type="slidenum">
              <a:rPr lang="zh-CN" altLang="en-US" smtClean="0"/>
              <a:pPr/>
              <a:t>19</a:t>
            </a:fld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5868144" y="3284984"/>
            <a:ext cx="2664296" cy="147732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 smtClean="0"/>
              <a:t>      E</a:t>
            </a:r>
          </a:p>
          <a:p>
            <a:pPr algn="r"/>
            <a:endParaRPr lang="en-US" altLang="zh-CN" dirty="0"/>
          </a:p>
          <a:p>
            <a:pPr algn="r"/>
            <a:endParaRPr lang="en-US" altLang="zh-CN" dirty="0" smtClean="0"/>
          </a:p>
          <a:p>
            <a:pPr algn="r"/>
            <a:endParaRPr lang="en-US" altLang="zh-CN" dirty="0"/>
          </a:p>
          <a:p>
            <a:pPr algn="r"/>
            <a:endParaRPr lang="zh-CN" altLang="en-US" dirty="0"/>
          </a:p>
        </p:txBody>
      </p:sp>
      <p:sp>
        <p:nvSpPr>
          <p:cNvPr id="7" name="椭圆 6"/>
          <p:cNvSpPr/>
          <p:nvPr/>
        </p:nvSpPr>
        <p:spPr>
          <a:xfrm>
            <a:off x="6228184" y="3486061"/>
            <a:ext cx="1080120" cy="10801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6991018" y="3490287"/>
            <a:ext cx="1080120" cy="10801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6510295" y="3846024"/>
            <a:ext cx="3452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zh-CN" altLang="en-US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465820" y="3803456"/>
            <a:ext cx="3452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zh-CN" altLang="en-US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" name="直接连接符 10"/>
          <p:cNvCxnSpPr>
            <a:stCxn id="7" idx="0"/>
            <a:endCxn id="7" idx="2"/>
          </p:cNvCxnSpPr>
          <p:nvPr/>
        </p:nvCxnSpPr>
        <p:spPr>
          <a:xfrm flipH="1">
            <a:off x="6228184" y="3486061"/>
            <a:ext cx="540060" cy="54006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flipH="1">
            <a:off x="6281702" y="3554522"/>
            <a:ext cx="736775" cy="71992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 flipH="1">
            <a:off x="6413082" y="3893743"/>
            <a:ext cx="599962" cy="55931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 flipH="1">
            <a:off x="6668952" y="4203566"/>
            <a:ext cx="344092" cy="35621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 flipH="1">
            <a:off x="7290297" y="3522698"/>
            <a:ext cx="344092" cy="35621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 flipH="1">
            <a:off x="7278353" y="3636762"/>
            <a:ext cx="599962" cy="55931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 flipH="1">
            <a:off x="7289524" y="3778374"/>
            <a:ext cx="736775" cy="71992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 flipH="1">
            <a:off x="7541023" y="4037230"/>
            <a:ext cx="540060" cy="54006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1705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第三章 集合与关系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7544" y="1340768"/>
            <a:ext cx="8229600" cy="5015582"/>
          </a:xfrm>
        </p:spPr>
        <p:txBody>
          <a:bodyPr>
            <a:normAutofit/>
          </a:bodyPr>
          <a:lstStyle/>
          <a:p>
            <a:r>
              <a:rPr lang="en-US" altLang="zh-CN" b="1" dirty="0" smtClean="0"/>
              <a:t>3-1 </a:t>
            </a:r>
            <a:r>
              <a:rPr lang="zh-CN" altLang="en-US" b="1" dirty="0" smtClean="0"/>
              <a:t>集合的概念和表示法</a:t>
            </a:r>
            <a:endParaRPr lang="en-US" altLang="zh-CN" b="1" dirty="0" smtClean="0"/>
          </a:p>
          <a:p>
            <a:r>
              <a:rPr lang="en-US" altLang="zh-CN" b="1" dirty="0" smtClean="0"/>
              <a:t>3-2 </a:t>
            </a:r>
            <a:r>
              <a:rPr lang="zh-CN" altLang="en-US" b="1" dirty="0" smtClean="0"/>
              <a:t>集合的运算</a:t>
            </a:r>
            <a:endParaRPr lang="en-US" altLang="zh-CN" b="1" dirty="0" smtClean="0"/>
          </a:p>
          <a:p>
            <a:r>
              <a:rPr lang="en-US" altLang="zh-CN" b="1" dirty="0" smtClean="0"/>
              <a:t>3-4 </a:t>
            </a:r>
            <a:r>
              <a:rPr lang="zh-CN" altLang="en-US" b="1" dirty="0" smtClean="0"/>
              <a:t>序偶与笛卡儿积</a:t>
            </a:r>
            <a:endParaRPr lang="en-US" altLang="zh-CN" b="1" dirty="0" smtClean="0"/>
          </a:p>
          <a:p>
            <a:r>
              <a:rPr lang="en-US" altLang="zh-CN" b="1" dirty="0" smtClean="0"/>
              <a:t>3-5 </a:t>
            </a:r>
            <a:r>
              <a:rPr lang="zh-CN" altLang="en-US" b="1" dirty="0" smtClean="0"/>
              <a:t>关系及其表示</a:t>
            </a:r>
            <a:endParaRPr lang="en-US" altLang="zh-CN" b="1" dirty="0" smtClean="0"/>
          </a:p>
          <a:p>
            <a:r>
              <a:rPr lang="en-US" altLang="zh-CN" b="1" dirty="0" smtClean="0"/>
              <a:t>3-6 </a:t>
            </a:r>
            <a:r>
              <a:rPr lang="zh-CN" altLang="en-US" b="1" dirty="0" smtClean="0"/>
              <a:t>关系的性质</a:t>
            </a:r>
            <a:endParaRPr lang="en-US" altLang="zh-CN" b="1" dirty="0" smtClean="0"/>
          </a:p>
          <a:p>
            <a:r>
              <a:rPr lang="en-US" altLang="zh-CN" b="1" dirty="0" smtClean="0"/>
              <a:t>3-7 </a:t>
            </a:r>
            <a:r>
              <a:rPr lang="zh-CN" altLang="en-US" b="1" dirty="0" smtClean="0"/>
              <a:t>复合关系和逆关系</a:t>
            </a:r>
            <a:endParaRPr lang="en-US" altLang="zh-CN" b="1" dirty="0" smtClean="0"/>
          </a:p>
          <a:p>
            <a:r>
              <a:rPr lang="en-US" altLang="zh-CN" b="1" dirty="0" smtClean="0"/>
              <a:t>3-8 </a:t>
            </a:r>
            <a:r>
              <a:rPr lang="zh-CN" altLang="en-US" b="1" dirty="0" smtClean="0"/>
              <a:t>关系的闭包运算</a:t>
            </a:r>
            <a:endParaRPr lang="en-US" altLang="zh-CN" b="1" dirty="0" smtClean="0"/>
          </a:p>
          <a:p>
            <a:r>
              <a:rPr lang="en-US" altLang="zh-CN" b="1" dirty="0" smtClean="0"/>
              <a:t>3-9 </a:t>
            </a:r>
            <a:r>
              <a:rPr lang="zh-CN" altLang="en-US" b="1" dirty="0" smtClean="0"/>
              <a:t>集合的划分和覆盖</a:t>
            </a:r>
            <a:endParaRPr lang="en-US" altLang="zh-CN" b="1" dirty="0" smtClean="0"/>
          </a:p>
          <a:p>
            <a:r>
              <a:rPr lang="en-US" altLang="zh-CN" b="1" dirty="0" smtClean="0"/>
              <a:t>3-10 </a:t>
            </a:r>
            <a:r>
              <a:rPr lang="zh-CN" altLang="en-US" b="1" dirty="0" smtClean="0"/>
              <a:t>等价关系与等价类</a:t>
            </a:r>
            <a:endParaRPr lang="en-US" altLang="zh-CN" b="1" dirty="0" smtClean="0"/>
          </a:p>
          <a:p>
            <a:r>
              <a:rPr lang="en-US" altLang="zh-CN" b="1" dirty="0" smtClean="0"/>
              <a:t>3-11 </a:t>
            </a:r>
            <a:r>
              <a:rPr lang="zh-CN" altLang="en-US" b="1" dirty="0" smtClean="0"/>
              <a:t>相容关系</a:t>
            </a:r>
            <a:endParaRPr lang="en-US" altLang="zh-CN" b="1" dirty="0" smtClean="0"/>
          </a:p>
          <a:p>
            <a:r>
              <a:rPr lang="en-US" altLang="zh-CN" b="1" dirty="0" smtClean="0"/>
              <a:t>3-12 </a:t>
            </a:r>
            <a:r>
              <a:rPr lang="zh-CN" altLang="en-US" b="1" dirty="0" smtClean="0"/>
              <a:t>序关系</a:t>
            </a:r>
            <a:endParaRPr lang="zh-CN" altLang="en-US" b="1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C87BA-7BB4-4FBB-8EE6-A30C0FB65631}" type="datetime1">
              <a:rPr lang="zh-CN" altLang="en-US" smtClean="0"/>
              <a:pPr/>
              <a:t>2020/11/9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0C485-3EAF-4318-915D-9216C2569B1B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28972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Text Box 2"/>
          <p:cNvSpPr txBox="1">
            <a:spLocks noChangeArrowheads="1"/>
          </p:cNvSpPr>
          <p:nvPr/>
        </p:nvSpPr>
        <p:spPr bwMode="auto">
          <a:xfrm>
            <a:off x="898525" y="1544638"/>
            <a:ext cx="7489825" cy="2308324"/>
          </a:xfrm>
          <a:prstGeom prst="rect">
            <a:avLst/>
          </a:prstGeom>
          <a:noFill/>
          <a:ln w="28575" algn="ctr">
            <a:solidFill>
              <a:schemeClr val="hlink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SzPct val="85000"/>
              <a:defRPr/>
            </a:pPr>
            <a:r>
              <a:rPr kumimoji="1" lang="en-US" altLang="zh-CN" sz="2400" b="1" dirty="0" smtClean="0">
                <a:solidFill>
                  <a:srgbClr val="003300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	</a:t>
            </a:r>
            <a:r>
              <a:rPr kumimoji="1" lang="zh-CN" altLang="en-US" sz="2400" b="1" dirty="0" smtClean="0">
                <a:solidFill>
                  <a:srgbClr val="003300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学习要点：</a:t>
            </a:r>
          </a:p>
          <a:p>
            <a:pPr>
              <a:spcBef>
                <a:spcPct val="50000"/>
              </a:spcBef>
              <a:buSzPct val="85000"/>
              <a:defRPr/>
            </a:pPr>
            <a:r>
              <a:rPr kumimoji="1" lang="zh-CN" altLang="en-US" sz="2400" b="1" dirty="0" smtClean="0">
                <a:solidFill>
                  <a:srgbClr val="003300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	</a:t>
            </a:r>
            <a:r>
              <a:rPr kumimoji="1" lang="en-US" altLang="zh-CN" sz="2400" b="1" dirty="0" smtClean="0">
                <a:solidFill>
                  <a:srgbClr val="003300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1. </a:t>
            </a:r>
            <a:r>
              <a:rPr kumimoji="1" lang="zh-CN" altLang="en-US" sz="2400" b="1" dirty="0" smtClean="0">
                <a:solidFill>
                  <a:srgbClr val="003300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理解并掌握基本概念：集合的交，并，补（相对补、绝对补），对称差；</a:t>
            </a:r>
            <a:r>
              <a:rPr kumimoji="1" lang="en-US" altLang="zh-CN" sz="2400" b="1" dirty="0" smtClean="0">
                <a:solidFill>
                  <a:srgbClr val="003300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            </a:t>
            </a:r>
          </a:p>
          <a:p>
            <a:pPr>
              <a:spcBef>
                <a:spcPct val="50000"/>
              </a:spcBef>
              <a:buSzPct val="85000"/>
              <a:defRPr/>
            </a:pPr>
            <a:r>
              <a:rPr kumimoji="1" lang="en-US" altLang="zh-CN" sz="2400" b="1" dirty="0">
                <a:solidFill>
                  <a:srgbClr val="003300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 </a:t>
            </a:r>
            <a:r>
              <a:rPr kumimoji="1" lang="en-US" altLang="zh-CN" sz="2400" b="1" dirty="0" smtClean="0">
                <a:solidFill>
                  <a:srgbClr val="003300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           2. </a:t>
            </a:r>
            <a:r>
              <a:rPr kumimoji="1" lang="zh-CN" altLang="en-US" sz="2400" b="1" dirty="0" smtClean="0">
                <a:solidFill>
                  <a:srgbClr val="003300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掌握集合的基本公式，并会用公式进行计算和证明。</a:t>
            </a:r>
            <a:endParaRPr kumimoji="1" lang="zh-CN" altLang="en-US" sz="2400" b="1" u="sng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华文细黑" panose="02010600040101010101" pitchFamily="2" charset="-122"/>
            </a:endParaRPr>
          </a:p>
        </p:txBody>
      </p:sp>
      <p:pic>
        <p:nvPicPr>
          <p:cNvPr id="60419" name="Picture 3" descr="52design_com_kr_05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950" y="908050"/>
            <a:ext cx="12192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420" name="灯片编号占位符 1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361AB0D9-82E6-4E3E-9DDC-5AE59A461BF1}" type="slidenum">
              <a:rPr lang="en-US" altLang="zh-CN" smtClean="0">
                <a:solidFill>
                  <a:srgbClr val="045C75"/>
                </a:solidFill>
              </a:rPr>
              <a:pPr/>
              <a:t>20</a:t>
            </a:fld>
            <a:endParaRPr lang="en-US" altLang="zh-CN" smtClean="0">
              <a:solidFill>
                <a:srgbClr val="045C7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5388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0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41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Text Box 2"/>
          <p:cNvSpPr txBox="1">
            <a:spLocks noChangeArrowheads="1"/>
          </p:cNvSpPr>
          <p:nvPr/>
        </p:nvSpPr>
        <p:spPr bwMode="auto">
          <a:xfrm>
            <a:off x="1325563" y="1544638"/>
            <a:ext cx="7026275" cy="3139321"/>
          </a:xfrm>
          <a:prstGeom prst="rect">
            <a:avLst/>
          </a:prstGeom>
          <a:noFill/>
          <a:ln w="28575" algn="ctr">
            <a:solidFill>
              <a:schemeClr val="hlink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SzPct val="85000"/>
              <a:defRPr/>
            </a:pPr>
            <a:r>
              <a:rPr kumimoji="1" lang="en-US" altLang="zh-CN" sz="2400" b="1" dirty="0" smtClean="0">
                <a:solidFill>
                  <a:srgbClr val="003300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	</a:t>
            </a:r>
            <a:r>
              <a:rPr kumimoji="1" lang="zh-CN" altLang="en-US" sz="3600" b="1" dirty="0" smtClean="0">
                <a:solidFill>
                  <a:srgbClr val="003300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作业：</a:t>
            </a:r>
            <a:endParaRPr kumimoji="1" lang="en-US" altLang="zh-CN" sz="3600" b="1" dirty="0" smtClean="0">
              <a:solidFill>
                <a:srgbClr val="003300"/>
              </a:solidFill>
              <a:latin typeface="Times New Roman" panose="02020603050405020304" pitchFamily="18" charset="0"/>
              <a:ea typeface="华文细黑" panose="02010600040101010101" pitchFamily="2" charset="-122"/>
            </a:endParaRPr>
          </a:p>
          <a:p>
            <a:pPr>
              <a:spcBef>
                <a:spcPct val="50000"/>
              </a:spcBef>
              <a:buSzPct val="85000"/>
              <a:defRPr/>
            </a:pPr>
            <a:r>
              <a:rPr kumimoji="1" lang="en-US" altLang="zh-CN" sz="3600" b="1" dirty="0" err="1" smtClean="0">
                <a:solidFill>
                  <a:srgbClr val="003300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P95</a:t>
            </a:r>
            <a:r>
              <a:rPr kumimoji="1" lang="en-US" altLang="zh-CN" sz="3600" b="1" dirty="0" smtClean="0">
                <a:solidFill>
                  <a:srgbClr val="00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细黑" panose="02010600040101010101" pitchFamily="2" charset="-122"/>
              </a:rPr>
              <a:t>:  3-2</a:t>
            </a:r>
            <a:r>
              <a:rPr kumimoji="1" lang="zh-CN" altLang="en-US" sz="3600" b="1" dirty="0" smtClean="0">
                <a:solidFill>
                  <a:srgbClr val="00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细黑" panose="02010600040101010101" pitchFamily="2" charset="-122"/>
              </a:rPr>
              <a:t>习题</a:t>
            </a:r>
            <a:endParaRPr kumimoji="1" lang="en-US" altLang="zh-CN" sz="3600" b="1" dirty="0" smtClean="0">
              <a:solidFill>
                <a:srgbClr val="0033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华文细黑" panose="02010600040101010101" pitchFamily="2" charset="-122"/>
            </a:endParaRPr>
          </a:p>
          <a:p>
            <a:pPr>
              <a:spcBef>
                <a:spcPct val="50000"/>
              </a:spcBef>
              <a:buSzPct val="85000"/>
              <a:defRPr/>
            </a:pPr>
            <a:r>
              <a:rPr kumimoji="1" lang="en-US" altLang="zh-CN" sz="3600" b="1" dirty="0" smtClean="0">
                <a:solidFill>
                  <a:srgbClr val="00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细黑" panose="02010600040101010101" pitchFamily="2" charset="-122"/>
              </a:rPr>
              <a:t>(5)</a:t>
            </a:r>
            <a:r>
              <a:rPr kumimoji="1" lang="en-US" altLang="zh-CN" sz="3600" b="1" dirty="0" err="1" smtClean="0">
                <a:solidFill>
                  <a:srgbClr val="00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细黑" panose="02010600040101010101" pitchFamily="2" charset="-122"/>
              </a:rPr>
              <a:t>a,b,c</a:t>
            </a:r>
            <a:endParaRPr kumimoji="1" lang="en-US" altLang="zh-CN" sz="3600" b="1" dirty="0" smtClean="0">
              <a:solidFill>
                <a:srgbClr val="0033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华文细黑" panose="02010600040101010101" pitchFamily="2" charset="-122"/>
            </a:endParaRPr>
          </a:p>
          <a:p>
            <a:pPr>
              <a:spcBef>
                <a:spcPct val="50000"/>
              </a:spcBef>
              <a:buSzPct val="85000"/>
              <a:defRPr/>
            </a:pPr>
            <a:r>
              <a:rPr kumimoji="1" lang="en-US" altLang="zh-CN" sz="3600" b="1" dirty="0" smtClean="0">
                <a:solidFill>
                  <a:srgbClr val="00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细黑" panose="02010600040101010101" pitchFamily="2" charset="-122"/>
              </a:rPr>
              <a:t>(11)a</a:t>
            </a:r>
          </a:p>
        </p:txBody>
      </p:sp>
      <p:pic>
        <p:nvPicPr>
          <p:cNvPr id="61443" name="Picture 3" descr="52design_com_kr_05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908050"/>
            <a:ext cx="12192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44" name="灯片编号占位符 1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0F14F8AE-9276-4131-A536-34B1A9980463}" type="slidenum">
              <a:rPr lang="en-US" altLang="zh-CN" smtClean="0">
                <a:solidFill>
                  <a:srgbClr val="045C75"/>
                </a:solidFill>
              </a:rPr>
              <a:pPr/>
              <a:t>21</a:t>
            </a:fld>
            <a:endParaRPr lang="en-US" altLang="zh-CN" smtClean="0">
              <a:solidFill>
                <a:srgbClr val="045C7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4020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3-4 </a:t>
            </a:r>
            <a:r>
              <a:rPr lang="zh-CN" altLang="en-US" dirty="0" smtClean="0"/>
              <a:t>序偶与笛卡尔积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67544" y="1340768"/>
                <a:ext cx="8229600" cy="511256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zh-CN" altLang="en-US" b="1" dirty="0" smtClean="0"/>
                  <a:t>两个具有固定次序的客体组成一个</a:t>
                </a:r>
                <a:r>
                  <a:rPr lang="zh-CN" altLang="en-US" b="1" dirty="0" smtClean="0">
                    <a:solidFill>
                      <a:srgbClr val="0000CC"/>
                    </a:solidFill>
                  </a:rPr>
                  <a:t>序偶</a:t>
                </a:r>
                <a:r>
                  <a:rPr lang="zh-CN" altLang="en-US" b="1" dirty="0" smtClean="0"/>
                  <a:t>，它常常表达两个客体之间的关系，记作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d>
                  </m:oMath>
                </a14:m>
                <a:r>
                  <a:rPr lang="zh-CN" altLang="en-US" b="1" dirty="0" smtClean="0"/>
                  <a:t>。</a:t>
                </a:r>
                <a:endParaRPr lang="en-US" altLang="zh-CN" b="1" dirty="0" smtClean="0"/>
              </a:p>
              <a:p>
                <a:pPr lvl="1"/>
                <a:r>
                  <a:rPr lang="zh-CN" altLang="en-US" b="1" dirty="0" smtClean="0"/>
                  <a:t>序偶可以看成两个元素的集合，但它与一般集合不同的是序偶具有确定的次序。即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d>
                      <m:dPr>
                        <m:begChr m:val="⟨"/>
                        <m:endChr m:val="⟩"/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zh-CN" altLang="en-US" b="1" dirty="0" smtClean="0"/>
                  <a:t>。</a:t>
                </a:r>
                <a:endParaRPr lang="en-US" altLang="zh-CN" b="1" dirty="0" smtClean="0"/>
              </a:p>
              <a:p>
                <a:r>
                  <a:rPr lang="zh-CN" altLang="en-US" b="1" dirty="0" smtClean="0">
                    <a:solidFill>
                      <a:srgbClr val="0000CC"/>
                    </a:solidFill>
                  </a:rPr>
                  <a:t>定义</a:t>
                </a:r>
                <a:r>
                  <a:rPr lang="en-US" altLang="zh-CN" b="1" dirty="0" smtClean="0">
                    <a:solidFill>
                      <a:srgbClr val="0000CC"/>
                    </a:solidFill>
                  </a:rPr>
                  <a:t>3-4.1 </a:t>
                </a:r>
                <a:r>
                  <a:rPr lang="zh-CN" altLang="en-US" b="1" dirty="0" smtClean="0"/>
                  <a:t>两个序偶相等，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⟨"/>
                        <m:endChr m:val="⟩"/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𝒖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</m:d>
                  </m:oMath>
                </a14:m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</a:t>
                </a:r>
                <a:r>
                  <a:rPr lang="en-US" altLang="zh-CN" b="1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iff</a:t>
                </a:r>
                <a:r>
                  <a:rPr lang="en-US" altLang="zh-CN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𝒖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r>
                  <a:rPr lang="zh-CN" altLang="en-US" b="1" dirty="0" smtClean="0"/>
                  <a:t>。</a:t>
                </a:r>
                <a:endParaRPr lang="en-US" altLang="zh-CN" b="1" dirty="0" smtClean="0"/>
              </a:p>
              <a:p>
                <a:r>
                  <a:rPr lang="zh-CN" altLang="en-US" b="1" dirty="0" smtClean="0">
                    <a:solidFill>
                      <a:srgbClr val="0000CC"/>
                    </a:solidFill>
                  </a:rPr>
                  <a:t>三元组：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⟨"/>
                            <m:endChr m:val="⟩"/>
                            <m:ctrlPr>
                              <a:rPr lang="en-US" altLang="zh-CN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d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</m:d>
                  </m:oMath>
                </a14:m>
                <a:r>
                  <a:rPr lang="zh-CN" altLang="en-US" b="1" dirty="0" smtClean="0"/>
                  <a:t>。</a:t>
                </a:r>
                <a:endParaRPr lang="en-US" altLang="zh-CN" b="1" dirty="0" smtClean="0"/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⟨"/>
                            <m:endChr m:val="⟩"/>
                            <m:ctrlPr>
                              <a:rPr lang="en-US" altLang="zh-CN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d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⟨"/>
                        <m:endChr m:val="⟩"/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⟨"/>
                            <m:endChr m:val="⟩"/>
                            <m:ctrlPr>
                              <a:rPr lang="en-US" altLang="zh-CN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𝒖</m:t>
                            </m:r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</m:d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d>
                    <m:r>
                      <a:rPr lang="zh-CN" altLang="en-US" b="1" i="1" smtClean="0">
                        <a:latin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lang="en-US" altLang="zh-CN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iff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d>
                    <m:r>
                      <a:rPr lang="en-US" altLang="zh-CN" b="1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⟨"/>
                        <m:endChr m:val="⟩"/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𝒖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</m:d>
                    <m:r>
                      <a:rPr lang="en-US" altLang="zh-CN" b="1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𝒛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zh-CN" altLang="en-US" b="1" dirty="0" smtClean="0"/>
                  <a:t>，即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𝒖</m:t>
                    </m:r>
                    <m:r>
                      <a:rPr lang="zh-CN" altLang="en-US" b="1" i="1" smtClean="0">
                        <a:latin typeface="Cambria Math" panose="02040503050406030204" pitchFamily="18" charset="0"/>
                      </a:rPr>
                      <m:t>，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r>
                  <a:rPr lang="zh-CN" altLang="en-US" b="1" dirty="0" smtClean="0"/>
                  <a:t>，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𝒛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zh-CN" altLang="en-US" b="1" dirty="0" smtClean="0"/>
                  <a:t>。</a:t>
                </a:r>
                <a:endParaRPr lang="en-US" altLang="zh-CN" b="1" dirty="0" smtClean="0"/>
              </a:p>
              <a:p>
                <a:pPr lvl="1"/>
                <a:r>
                  <a:rPr lang="zh-CN" altLang="en-US" b="1" dirty="0" smtClean="0"/>
                  <a:t>可以记作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</m:d>
                  </m:oMath>
                </a14:m>
                <a:r>
                  <a:rPr lang="zh-CN" altLang="en-US" b="1" dirty="0" smtClean="0"/>
                  <a:t>。但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⟨"/>
                            <m:endChr m:val="⟩"/>
                            <m:ctrlPr>
                              <a:rPr lang="en-US" altLang="zh-CN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d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d>
                      <m:dPr>
                        <m:begChr m:val="⟨"/>
                        <m:endChr m:val="⟩"/>
                        <m:ctrlP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begChr m:val="⟨"/>
                            <m:endChr m:val="⟩"/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𝒚</m:t>
                            </m:r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𝒛</m:t>
                            </m:r>
                          </m:e>
                        </m:d>
                      </m:e>
                    </m:d>
                  </m:oMath>
                </a14:m>
                <a:endParaRPr lang="en-US" altLang="zh-CN" b="1" dirty="0" smtClean="0"/>
              </a:p>
              <a:p>
                <a:r>
                  <a:rPr lang="zh-CN" altLang="en-US" b="1" dirty="0" smtClean="0">
                    <a:solidFill>
                      <a:srgbClr val="0000CC"/>
                    </a:solidFill>
                  </a:rPr>
                  <a:t>四元组：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⟨"/>
                            <m:endChr m:val="⟩"/>
                            <m:ctrlPr>
                              <a:rPr lang="en-US" altLang="zh-CN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𝒚</m:t>
                            </m:r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</m:d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⟨"/>
                        <m:endChr m:val="⟩"/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⟨"/>
                            <m:endChr m:val="⟩"/>
                            <m:ctrlPr>
                              <a:rPr lang="en-US" altLang="zh-CN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𝒑</m:t>
                            </m:r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𝒒</m:t>
                            </m:r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𝒓</m:t>
                            </m:r>
                          </m:e>
                        </m:d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⇔(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𝒑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)∧(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𝒚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𝒒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)∧(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𝒛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𝒓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)∧(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𝒘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𝒔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b="1" dirty="0" smtClean="0"/>
                  <a:t>。</a:t>
                </a:r>
                <a:endParaRPr lang="zh-CN" altLang="en-US" b="1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7544" y="1340768"/>
                <a:ext cx="8229600" cy="5112568"/>
              </a:xfrm>
              <a:blipFill rotWithShape="0">
                <a:blip r:embed="rId2"/>
                <a:stretch>
                  <a:fillRect l="-1037" t="-1669" r="-51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C87BA-7BB4-4FBB-8EE6-A30C0FB65631}" type="datetime1">
              <a:rPr lang="zh-CN" altLang="en-US" smtClean="0"/>
              <a:pPr/>
              <a:t>2020/11/9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0C485-3EAF-4318-915D-9216C2569B1B}" type="slidenum">
              <a:rPr lang="zh-CN" altLang="en-US" smtClean="0"/>
              <a:pPr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3143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3-4 </a:t>
            </a:r>
            <a:r>
              <a:rPr lang="zh-CN" altLang="en-US" dirty="0"/>
              <a:t>序偶与笛卡尔积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zh-CN" altLang="en-US" b="1" dirty="0" smtClean="0"/>
                  <a:t>元组可写为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⟨"/>
                            <m:endChr m:val="⟩"/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b>
                            </m:sSub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⋯,</m:t>
                            </m:r>
                            <m:sSub>
                              <m:sSubPr>
                                <m:ctrlPr>
                                  <a:rPr lang="en-US" altLang="zh-CN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𝒏</m:t>
                                </m:r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</m:e>
                        </m:d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𝒏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b="1" dirty="0" smtClean="0"/>
                  <a:t>，且</a:t>
                </a:r>
                <a:endParaRPr lang="en-US" altLang="zh-CN" b="1" dirty="0" smtClean="0"/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⟨"/>
                            <m:endChr m:val="⟩"/>
                            <m:ctrlPr>
                              <a:rPr lang="en-US" altLang="zh-CN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b>
                            </m:sSub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⋯,</m:t>
                            </m:r>
                            <m:sSub>
                              <m:sSubPr>
                                <m:ctrlPr>
                                  <a:rPr lang="en-US" altLang="zh-CN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𝒏</m:t>
                                </m:r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</m:e>
                        </m:d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𝒏</m:t>
                            </m:r>
                          </m:sub>
                        </m:sSub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⟨"/>
                        <m:endChr m:val="⟩"/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⟨"/>
                            <m:endChr m:val="⟩"/>
                            <m:ctrlPr>
                              <a:rPr lang="en-US" altLang="zh-CN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  <m:sub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  <m:sub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b>
                            </m:sSub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⋯,</m:t>
                            </m:r>
                            <m:sSub>
                              <m:sSubPr>
                                <m:ctrlPr>
                                  <a:rPr lang="en-US" altLang="zh-CN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  <m:sub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𝒏</m:t>
                                </m:r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</m:e>
                        </m:d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𝒏</m:t>
                            </m:r>
                          </m:sub>
                        </m:sSub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⇔</m:t>
                    </m:r>
                    <m:d>
                      <m:dPr>
                        <m:ctrlP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</m:t>
                    </m:r>
                    <m:d>
                      <m:dPr>
                        <m:ctrlP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CN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e>
                    </m:d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⋯∧</m:t>
                    </m:r>
                    <m:d>
                      <m:dPr>
                        <m:ctrlP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𝒏</m:t>
                            </m:r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CN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𝒏</m:t>
                            </m:r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e>
                    </m:d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</m:t>
                    </m:r>
                    <m:d>
                      <m:dPr>
                        <m:ctrlP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𝒏</m:t>
                            </m:r>
                          </m:sub>
                        </m:sSub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CN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𝒏</m:t>
                            </m:r>
                          </m:sub>
                        </m:sSub>
                      </m:e>
                    </m:d>
                  </m:oMath>
                </a14:m>
                <a:endParaRPr lang="en-US" altLang="zh-CN" b="1" dirty="0" smtClean="0">
                  <a:ea typeface="Cambria Math" panose="02040503050406030204" pitchFamily="18" charset="0"/>
                </a:endParaRPr>
              </a:p>
              <a:p>
                <a:pPr lvl="1"/>
                <a:r>
                  <a:rPr lang="zh-CN" altLang="en-US" b="1" dirty="0" smtClean="0"/>
                  <a:t>可简写为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⋯,</m:t>
                        </m:r>
                        <m:sSub>
                          <m:sSubPr>
                            <m:ctrlPr>
                              <a:rPr lang="en-US" altLang="zh-CN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𝒏</m:t>
                            </m:r>
                            <m:r>
                              <a:rPr lang="en-US" altLang="zh-CN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𝒏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b="1" dirty="0" smtClean="0"/>
                  <a:t>，第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𝒊</m:t>
                    </m:r>
                  </m:oMath>
                </a14:m>
                <a:r>
                  <a:rPr lang="zh-CN" altLang="en-US" b="1" dirty="0" smtClean="0"/>
                  <a:t>个元素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zh-CN" altLang="en-US" b="1" dirty="0" smtClean="0"/>
                  <a:t>称作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zh-CN" altLang="en-US" b="1" dirty="0" smtClean="0"/>
                  <a:t>元素组的第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𝒊</m:t>
                    </m:r>
                  </m:oMath>
                </a14:m>
                <a:r>
                  <a:rPr lang="zh-CN" altLang="en-US" b="1" dirty="0" smtClean="0"/>
                  <a:t>个坐标。</a:t>
                </a:r>
                <a:endParaRPr lang="en-US" altLang="zh-CN" b="1" dirty="0" smtClean="0"/>
              </a:p>
              <a:p>
                <a:r>
                  <a:rPr lang="zh-CN" altLang="en-US" b="1" dirty="0" smtClean="0">
                    <a:solidFill>
                      <a:srgbClr val="0000CC"/>
                    </a:solidFill>
                  </a:rPr>
                  <a:t>定义</a:t>
                </a:r>
                <a:r>
                  <a:rPr lang="en-US" altLang="zh-CN" b="1" dirty="0" smtClean="0">
                    <a:solidFill>
                      <a:srgbClr val="0000CC"/>
                    </a:solidFill>
                  </a:rPr>
                  <a:t>3-4.2 </a:t>
                </a:r>
                <a:r>
                  <a:rPr lang="zh-CN" altLang="en-US" b="1" dirty="0" smtClean="0"/>
                  <a:t>令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zh-CN" altLang="en-US" b="1" dirty="0" smtClean="0"/>
                  <a:t>和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𝑩</m:t>
                    </m:r>
                  </m:oMath>
                </a14:m>
                <a:r>
                  <a:rPr lang="zh-CN" altLang="en-US" b="1" dirty="0" smtClean="0"/>
                  <a:t>是任意两个集合，若序偶的第一个成员是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zh-CN" altLang="en-US" b="1" dirty="0" smtClean="0"/>
                  <a:t>的元素，第二个成员是</a:t>
                </a:r>
                <a14:m>
                  <m:oMath xmlns:m="http://schemas.openxmlformats.org/officeDocument/2006/math"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𝑩</m:t>
                    </m:r>
                  </m:oMath>
                </a14:m>
                <a:r>
                  <a:rPr lang="zh-CN" altLang="en-US" b="1" dirty="0"/>
                  <a:t>的元素</a:t>
                </a:r>
                <a:r>
                  <a:rPr lang="zh-CN" altLang="en-US" b="1" dirty="0" smtClean="0"/>
                  <a:t>，所有这样的序偶集合，称为集合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zh-CN" altLang="en-US" b="1" dirty="0"/>
                  <a:t>和</a:t>
                </a:r>
                <a14:m>
                  <m:oMath xmlns:m="http://schemas.openxmlformats.org/officeDocument/2006/math"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𝑩</m:t>
                    </m:r>
                  </m:oMath>
                </a14:m>
                <a:r>
                  <a:rPr lang="zh-CN" altLang="en-US" b="1" dirty="0" smtClean="0"/>
                  <a:t>的</a:t>
                </a:r>
                <a:r>
                  <a:rPr lang="zh-CN" altLang="en-US" b="1" dirty="0" smtClean="0">
                    <a:solidFill>
                      <a:srgbClr val="0000CC"/>
                    </a:solidFill>
                  </a:rPr>
                  <a:t>笛卡尔乘积或直积</a:t>
                </a:r>
                <a:r>
                  <a:rPr lang="zh-CN" altLang="en-US" b="1" dirty="0" smtClean="0"/>
                  <a:t>，记作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𝑩</m:t>
                    </m:r>
                  </m:oMath>
                </a14:m>
                <a:r>
                  <a:rPr lang="zh-CN" altLang="en-US" b="1" dirty="0" smtClean="0"/>
                  <a:t>。</a:t>
                </a:r>
                <a:endParaRPr lang="en-US" altLang="zh-CN" b="1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𝑩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={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altLang="zh-CN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d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|(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𝑨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∧(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𝒚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𝑩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)}</m:t>
                      </m:r>
                    </m:oMath>
                  </m:oMathPara>
                </a14:m>
                <a:endParaRPr lang="en-US" altLang="zh-CN" b="1" dirty="0" smtClean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37" t="-1058" r="-1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C87BA-7BB4-4FBB-8EE6-A30C0FB65631}" type="datetime1">
              <a:rPr lang="zh-CN" altLang="en-US" smtClean="0"/>
              <a:pPr/>
              <a:t>2020/11/9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0C485-3EAF-4318-915D-9216C2569B1B}" type="slidenum">
              <a:rPr lang="zh-CN" altLang="en-US" smtClean="0"/>
              <a:pPr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3334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3-4 </a:t>
            </a:r>
            <a:r>
              <a:rPr lang="zh-CN" altLang="en-US" dirty="0"/>
              <a:t>序偶与笛卡尔积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124744"/>
                <a:ext cx="8496944" cy="511256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zh-CN" altLang="en-US" b="1" dirty="0" smtClean="0">
                    <a:solidFill>
                      <a:srgbClr val="0000CC"/>
                    </a:solidFill>
                  </a:rPr>
                  <a:t>例题</a:t>
                </a:r>
                <a:r>
                  <a:rPr lang="en-US" altLang="zh-CN" b="1" dirty="0" smtClean="0">
                    <a:solidFill>
                      <a:srgbClr val="0000CC"/>
                    </a:solidFill>
                  </a:rPr>
                  <a:t>1</a:t>
                </a:r>
                <a:r>
                  <a:rPr lang="en-US" altLang="zh-CN" b="1" dirty="0" smtClean="0"/>
                  <a:t> </a:t>
                </a:r>
                <a:r>
                  <a:rPr lang="zh-CN" altLang="en-US" b="1" dirty="0" smtClean="0"/>
                  <a:t>若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={</m:t>
                    </m:r>
                    <m:r>
                      <a:rPr lang="zh-CN" altLang="en-US" b="1" i="1" smtClean="0">
                        <a:latin typeface="Cambria Math" panose="02040503050406030204" pitchFamily="18" charset="0"/>
                      </a:rPr>
                      <m:t>𝜶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zh-CN" altLang="en-US" b="1" i="1" smtClean="0">
                        <a:latin typeface="Cambria Math" panose="02040503050406030204" pitchFamily="18" charset="0"/>
                      </a:rPr>
                      <m:t>𝜷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altLang="zh-CN" b="1" dirty="0" smtClean="0"/>
                  <a:t>, 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𝑩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={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zh-CN" altLang="en-US" b="1" dirty="0" smtClean="0"/>
                  <a:t>，求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𝑩</m:t>
                    </m:r>
                  </m:oMath>
                </a14:m>
                <a:r>
                  <a:rPr lang="zh-CN" altLang="en-US" b="1" dirty="0" smtClean="0"/>
                  <a:t>，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𝑩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zh-CN" altLang="en-US" b="1" dirty="0" smtClean="0"/>
                  <a:t>，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𝑨</m:t>
                    </m:r>
                    <m:r>
                      <a:rPr lang="zh-CN" alt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，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𝑩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𝑩</m:t>
                    </m:r>
                  </m:oMath>
                </a14:m>
                <a:r>
                  <a:rPr lang="zh-CN" altLang="en-US" b="1" dirty="0" smtClean="0"/>
                  <a:t>以及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𝑩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)∩(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𝑩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𝑨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b="1" dirty="0" smtClean="0"/>
                  <a:t>。</a:t>
                </a:r>
                <a:endParaRPr lang="en-US" altLang="zh-CN" b="1" dirty="0" smtClean="0"/>
              </a:p>
              <a:p>
                <a:r>
                  <a:rPr lang="zh-CN" altLang="en-US" b="1" dirty="0" smtClean="0">
                    <a:solidFill>
                      <a:srgbClr val="0000CC"/>
                    </a:solidFill>
                  </a:rPr>
                  <a:t>解</a:t>
                </a:r>
                <a:r>
                  <a:rPr lang="en-US" altLang="zh-CN" b="1" dirty="0" smtClean="0">
                    <a:solidFill>
                      <a:srgbClr val="0000CC"/>
                    </a:solidFill>
                  </a:rPr>
                  <a:t>.</a:t>
                </a:r>
                <a:r>
                  <a:rPr lang="en-US" altLang="zh-CN" b="1" dirty="0" smtClean="0"/>
                  <a:t> 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𝑩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={</m:t>
                    </m:r>
                    <m:d>
                      <m:dPr>
                        <m:begChr m:val="⟨"/>
                        <m:endChr m:val="⟩"/>
                        <m:ctrlP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𝜶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d>
                      <m:dPr>
                        <m:begChr m:val="⟨"/>
                        <m:endChr m:val="⟩"/>
                        <m:ctrlP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𝜶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d>
                      <m:dPr>
                        <m:begChr m:val="⟨"/>
                        <m:endChr m:val="⟩"/>
                        <m:ctrlP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𝜶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𝟑</m:t>
                        </m:r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d>
                      <m:dPr>
                        <m:begChr m:val="⟨"/>
                        <m:endChr m:val="⟩"/>
                        <m:ctrlP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d>
                      <m:dPr>
                        <m:begChr m:val="⟨"/>
                        <m:endChr m:val="⟩"/>
                        <m:ctrlP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d>
                      <m:dPr>
                        <m:begChr m:val="⟨"/>
                        <m:endChr m:val="⟩"/>
                        <m:ctrlP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𝟑</m:t>
                        </m:r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endParaRPr lang="en-US" altLang="zh-CN" b="1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𝑩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𝑨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={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altLang="zh-CN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</m:d>
                      <m:r>
                        <a:rPr lang="en-US" altLang="zh-CN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altLang="zh-CN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</m:d>
                      <m:r>
                        <a:rPr lang="en-US" altLang="zh-CN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altLang="zh-CN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</m:d>
                      <m:r>
                        <a:rPr lang="en-US" altLang="zh-CN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altLang="zh-CN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𝜷</m:t>
                          </m:r>
                        </m:e>
                      </m:d>
                      <m:r>
                        <a:rPr lang="en-US" altLang="zh-CN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altLang="zh-CN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𝜷</m:t>
                          </m:r>
                        </m:e>
                      </m:d>
                      <m:r>
                        <a:rPr lang="en-US" altLang="zh-CN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altLang="zh-CN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𝜷</m:t>
                          </m:r>
                        </m:e>
                      </m:d>
                      <m:r>
                        <a:rPr lang="en-US" altLang="zh-CN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altLang="zh-CN" b="1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𝑨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={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altLang="zh-CN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</m:d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altLang="zh-CN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𝜷</m:t>
                          </m:r>
                        </m:e>
                      </m:d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altLang="zh-CN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𝜷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</m:d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altLang="zh-CN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𝜷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𝜷</m:t>
                          </m:r>
                        </m:e>
                      </m:d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altLang="zh-CN" b="1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𝑩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𝑩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={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altLang="zh-CN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e>
                      </m:d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altLang="zh-CN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𝟑</m:t>
                          </m:r>
                        </m:e>
                      </m:d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altLang="zh-CN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altLang="zh-CN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e>
                      </m:d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altLang="zh-CN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𝟑</m:t>
                          </m:r>
                        </m:e>
                      </m:d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altLang="zh-CN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altLang="zh-CN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e>
                      </m:d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altLang="zh-CN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𝟑</m:t>
                          </m:r>
                        </m:e>
                      </m:d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altLang="zh-CN" b="1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b="1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𝑨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𝑩</m:t>
                          </m:r>
                        </m:e>
                      </m:d>
                      <m:r>
                        <a:rPr lang="en-US" altLang="zh-CN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∩</m:t>
                      </m:r>
                      <m:d>
                        <m:dPr>
                          <m:ctrlPr>
                            <a:rPr lang="en-US" altLang="zh-CN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𝑩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𝑨</m:t>
                          </m:r>
                        </m:e>
                      </m:d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=∅</m:t>
                      </m:r>
                    </m:oMath>
                  </m:oMathPara>
                </a14:m>
                <a:endParaRPr lang="en-US" altLang="zh-CN" b="1" dirty="0" smtClean="0"/>
              </a:p>
              <a:p>
                <a:r>
                  <a:rPr lang="zh-CN" altLang="en-US" b="1" dirty="0" smtClean="0">
                    <a:solidFill>
                      <a:srgbClr val="CC0099"/>
                    </a:solidFill>
                  </a:rPr>
                  <a:t>注：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solidFill>
                          <a:srgbClr val="CC0099"/>
                        </a:solidFill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altLang="zh-CN" b="1" i="1" smtClean="0">
                        <a:solidFill>
                          <a:srgbClr val="CC0099"/>
                        </a:solidFill>
                        <a:latin typeface="Cambria Math" panose="02040503050406030204" pitchFamily="18" charset="0"/>
                      </a:rPr>
                      <m:t>=∅</m:t>
                    </m:r>
                  </m:oMath>
                </a14:m>
                <a:r>
                  <a:rPr lang="zh-CN" altLang="en-US" b="1" dirty="0" smtClean="0">
                    <a:solidFill>
                      <a:srgbClr val="CC0099"/>
                    </a:solidFill>
                  </a:rPr>
                  <a:t>或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solidFill>
                          <a:srgbClr val="CC0099"/>
                        </a:solidFill>
                        <a:latin typeface="Cambria Math" panose="02040503050406030204" pitchFamily="18" charset="0"/>
                      </a:rPr>
                      <m:t>𝑩</m:t>
                    </m:r>
                    <m:r>
                      <a:rPr lang="en-US" altLang="zh-CN" b="1" i="1">
                        <a:solidFill>
                          <a:srgbClr val="CC0099"/>
                        </a:solidFill>
                        <a:latin typeface="Cambria Math" panose="02040503050406030204" pitchFamily="18" charset="0"/>
                      </a:rPr>
                      <m:t>=∅</m:t>
                    </m:r>
                  </m:oMath>
                </a14:m>
                <a:r>
                  <a:rPr lang="zh-CN" altLang="en-US" b="1" dirty="0" smtClean="0">
                    <a:solidFill>
                      <a:srgbClr val="CC0099"/>
                    </a:solidFill>
                  </a:rPr>
                  <a:t>，则</a:t>
                </a:r>
                <a14:m>
                  <m:oMath xmlns:m="http://schemas.openxmlformats.org/officeDocument/2006/math">
                    <m:r>
                      <a:rPr lang="en-US" altLang="zh-CN" b="1" i="1">
                        <a:solidFill>
                          <a:srgbClr val="CC0099"/>
                        </a:solidFill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altLang="zh-CN" b="1" i="1">
                        <a:solidFill>
                          <a:srgbClr val="CC0099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CN" b="1" i="1">
                        <a:solidFill>
                          <a:srgbClr val="CC0099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𝑩</m:t>
                    </m:r>
                    <m:r>
                      <a:rPr lang="en-US" altLang="zh-CN" b="1" i="1" smtClean="0">
                        <a:solidFill>
                          <a:srgbClr val="CC0099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=∅</m:t>
                    </m:r>
                  </m:oMath>
                </a14:m>
                <a:r>
                  <a:rPr lang="zh-CN" altLang="en-US" b="1" dirty="0" smtClean="0"/>
                  <a:t>。</a:t>
                </a:r>
                <a:endParaRPr lang="en-US" altLang="zh-CN" b="1" dirty="0" smtClean="0"/>
              </a:p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𝑩</m:t>
                        </m:r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𝑪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⟨"/>
                            <m:endChr m:val="⟩"/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⟨"/>
                                <m:endChr m:val="⟩"/>
                                <m:ctrlPr>
                                  <a:rPr lang="en-US" altLang="zh-CN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𝒂</m:t>
                                </m:r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𝒃</m:t>
                                </m:r>
                              </m:e>
                            </m:d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𝒄</m:t>
                            </m:r>
                          </m:e>
                        </m:d>
                      </m:e>
                      <m:e>
                        <m:d>
                          <m:d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⟨"/>
                                <m:endChr m:val="⟩"/>
                                <m:ctrlPr>
                                  <a:rPr lang="en-US" altLang="zh-CN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𝒂</m:t>
                                </m:r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𝒃</m:t>
                                </m:r>
                              </m:e>
                            </m:d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𝑨</m:t>
                            </m:r>
                            <m:r>
                              <a:rPr lang="en-US" altLang="zh-CN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×</m:t>
                            </m:r>
                            <m:r>
                              <a:rPr lang="en-US" altLang="zh-CN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𝑩</m:t>
                            </m:r>
                          </m:e>
                        </m:d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∧</m:t>
                        </m:r>
                        <m:d>
                          <m:d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𝒄</m:t>
                            </m:r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𝑪</m:t>
                            </m:r>
                          </m:e>
                        </m:d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={</m:t>
                    </m:r>
                    <m:d>
                      <m:dPr>
                        <m:begChr m:val="⟨"/>
                        <m:endChr m:val="⟩"/>
                        <m:ctrlP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𝒂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𝒃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𝒄</m:t>
                        </m:r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|(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𝒂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𝑨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)∧(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𝒃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𝑩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)∧</m:t>
                    </m:r>
                    <m:d>
                      <m:dPr>
                        <m:ctrlP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𝒄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𝑪</m:t>
                        </m:r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endParaRPr lang="en-US" altLang="zh-CN" b="1" dirty="0" smtClean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d>
                      <m:dPr>
                        <m:ctrlP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𝑩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𝑪</m:t>
                        </m:r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={</m:t>
                    </m:r>
                    <m:d>
                      <m:dPr>
                        <m:begChr m:val="⟨"/>
                        <m:endChr m:val="⟩"/>
                        <m:ctrlP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𝒂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begChr m:val="⟨"/>
                            <m:endChr m:val="⟩"/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𝒃</m:t>
                            </m:r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𝒄</m:t>
                            </m:r>
                          </m:e>
                        </m:d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|(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𝒂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𝑨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)∧(</m:t>
                    </m:r>
                    <m:d>
                      <m:dPr>
                        <m:begChr m:val="⟨"/>
                        <m:endChr m:val="⟩"/>
                        <m:ctrlP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𝒃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𝒄</m:t>
                        </m:r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𝑩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𝑪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)}</m:t>
                    </m:r>
                  </m:oMath>
                </a14:m>
                <a:r>
                  <a:rPr lang="en-US" altLang="zh-CN" b="1" dirty="0" smtClean="0"/>
                  <a:t>,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𝑨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𝑩</m:t>
                          </m:r>
                        </m:e>
                      </m:d>
                      <m:r>
                        <a:rPr lang="en-US" altLang="zh-CN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𝑪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altLang="zh-CN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𝑩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𝑪</m:t>
                          </m:r>
                        </m:e>
                      </m:d>
                    </m:oMath>
                  </m:oMathPara>
                </a14:m>
                <a:endParaRPr lang="zh-CN" altLang="en-US" b="1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124744"/>
                <a:ext cx="8496944" cy="5112568"/>
              </a:xfrm>
              <a:blipFill rotWithShape="0">
                <a:blip r:embed="rId2"/>
                <a:stretch>
                  <a:fillRect l="-933" t="-20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C87BA-7BB4-4FBB-8EE6-A30C0FB65631}" type="datetime1">
              <a:rPr lang="zh-CN" altLang="en-US" smtClean="0"/>
              <a:pPr/>
              <a:t>2020/11/9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0C485-3EAF-4318-915D-9216C2569B1B}" type="slidenum">
              <a:rPr lang="zh-CN" altLang="en-US" smtClean="0"/>
              <a:pPr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379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3-4 </a:t>
            </a:r>
            <a:r>
              <a:rPr lang="zh-CN" altLang="en-US" dirty="0"/>
              <a:t>序偶与笛卡尔积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zh-CN" altLang="en-US" b="1" dirty="0" smtClean="0">
                    <a:solidFill>
                      <a:srgbClr val="0000CC"/>
                    </a:solidFill>
                  </a:rPr>
                  <a:t>定理</a:t>
                </a:r>
                <a:r>
                  <a:rPr lang="en-US" altLang="zh-CN" b="1" dirty="0" smtClean="0">
                    <a:solidFill>
                      <a:srgbClr val="0000CC"/>
                    </a:solidFill>
                  </a:rPr>
                  <a:t>3-4.1 </a:t>
                </a:r>
                <a:r>
                  <a:rPr lang="zh-CN" altLang="en-US" b="1" dirty="0" smtClean="0"/>
                  <a:t>设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𝑩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𝑪</m:t>
                    </m:r>
                  </m:oMath>
                </a14:m>
                <a:r>
                  <a:rPr lang="zh-CN" altLang="en-US" b="1" dirty="0" smtClean="0"/>
                  <a:t>为任意三个集合，则有</a:t>
                </a:r>
                <a:endParaRPr lang="en-US" altLang="zh-CN" b="1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d>
                      <m:dPr>
                        <m:ctrlP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𝑩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∪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𝑪</m:t>
                        </m:r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𝑨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𝑩</m:t>
                        </m:r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  <m:d>
                      <m:dPr>
                        <m:ctrlP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𝑨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𝑪</m:t>
                        </m:r>
                      </m:e>
                    </m:d>
                  </m:oMath>
                </a14:m>
                <a:endParaRPr lang="en-US" altLang="zh-CN" b="1" dirty="0" smtClean="0">
                  <a:ea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d>
                      <m:dPr>
                        <m:ctrlP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𝑩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∩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𝑪</m:t>
                        </m:r>
                      </m:e>
                    </m:d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𝑨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𝑩</m:t>
                        </m:r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∩</m:t>
                    </m:r>
                    <m:d>
                      <m:dPr>
                        <m:ctrlP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𝑨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𝑪</m:t>
                        </m:r>
                      </m:e>
                    </m:d>
                  </m:oMath>
                </a14:m>
                <a:endParaRPr lang="en-US" altLang="zh-CN" b="1" dirty="0" smtClean="0"/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∪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𝑩</m:t>
                        </m:r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𝑪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𝑨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𝑪</m:t>
                        </m:r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  <m:d>
                      <m:dPr>
                        <m:ctrlP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𝑩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𝑪</m:t>
                        </m:r>
                      </m:e>
                    </m:d>
                  </m:oMath>
                </a14:m>
                <a:endParaRPr lang="en-US" altLang="zh-CN" b="1" dirty="0" smtClean="0">
                  <a:ea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𝑨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∩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𝑩</m:t>
                        </m:r>
                      </m:e>
                    </m:d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𝑪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𝑨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𝑪</m:t>
                        </m:r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∩</m:t>
                    </m:r>
                    <m:d>
                      <m:dPr>
                        <m:ctrlP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𝑩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𝑪</m:t>
                        </m:r>
                      </m:e>
                    </m:d>
                  </m:oMath>
                </a14:m>
                <a:endParaRPr lang="en-US" altLang="zh-CN" b="1" dirty="0" smtClean="0"/>
              </a:p>
              <a:p>
                <a:r>
                  <a:rPr lang="zh-CN" altLang="en-US" b="1" dirty="0" smtClean="0"/>
                  <a:t>证</a:t>
                </a:r>
                <a:r>
                  <a:rPr lang="en-US" altLang="zh-CN" b="1" dirty="0" smtClean="0"/>
                  <a:t>.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d>
                      <m:dPr>
                        <m:ctrlP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𝑩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∪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𝑪</m:t>
                        </m:r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⇔</m:t>
                    </m:r>
                    <m:d>
                      <m:dPr>
                        <m:ctrlP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𝑨</m:t>
                        </m:r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</m:t>
                    </m:r>
                    <m:d>
                      <m:dPr>
                        <m:ctrlP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𝒚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d>
                          <m:d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𝑩</m:t>
                            </m:r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∪</m:t>
                            </m:r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𝑪</m:t>
                            </m:r>
                          </m:e>
                        </m:d>
                      </m:e>
                    </m:d>
                  </m:oMath>
                </a14:m>
                <a:endParaRPr lang="en-US" altLang="zh-CN" b="1" i="1" dirty="0" smtClean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⇔</m:t>
                      </m:r>
                      <m:d>
                        <m:dPr>
                          <m:ctrlPr>
                            <a:rPr lang="en-US" altLang="zh-CN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𝑨</m:t>
                          </m:r>
                        </m:e>
                      </m:d>
                      <m:r>
                        <a:rPr lang="en-US" altLang="zh-CN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∧</m:t>
                      </m:r>
                      <m:d>
                        <m:dPr>
                          <m:ctrlPr>
                            <a:rPr lang="en-US" altLang="zh-CN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𝑩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∨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𝑪</m:t>
                          </m:r>
                        </m:e>
                      </m:d>
                    </m:oMath>
                  </m:oMathPara>
                </a14:m>
                <a:endParaRPr lang="en-US" altLang="zh-CN" b="1" i="1" dirty="0" smtClean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⇔</m:t>
                      </m:r>
                      <m:d>
                        <m:dPr>
                          <m:ctrlPr>
                            <a:rPr lang="en-US" altLang="zh-CN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𝑨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∧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𝑩</m:t>
                          </m:r>
                        </m:e>
                      </m:d>
                      <m:r>
                        <a:rPr lang="en-US" altLang="zh-CN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∨</m:t>
                      </m:r>
                      <m:d>
                        <m:d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𝑨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∧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𝑪</m:t>
                          </m:r>
                        </m:e>
                      </m:d>
                    </m:oMath>
                  </m:oMathPara>
                </a14:m>
                <a:endParaRPr lang="en-US" altLang="zh-CN" b="1" i="1" dirty="0" smtClean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⇔</m:t>
                      </m:r>
                      <m:d>
                        <m:d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d>
                          <m:r>
                            <a:rPr lang="en-US" altLang="zh-CN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𝑨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𝑩</m:t>
                          </m:r>
                        </m:e>
                      </m:d>
                      <m:r>
                        <a:rPr lang="en-US" altLang="zh-CN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∨</m:t>
                      </m:r>
                      <m:d>
                        <m:d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d>
                          <m:r>
                            <a:rPr lang="en-US" altLang="zh-CN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𝑨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𝑪</m:t>
                          </m:r>
                        </m:e>
                      </m:d>
                    </m:oMath>
                  </m:oMathPara>
                </a14:m>
                <a:endParaRPr lang="en-US" altLang="zh-CN" b="1" i="1" dirty="0" smtClean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⇔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altLang="zh-CN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d>
                      <m:r>
                        <a:rPr lang="en-US" altLang="zh-CN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d>
                        <m:dPr>
                          <m:ctrlPr>
                            <a:rPr lang="en-US" altLang="zh-CN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𝑨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𝑩</m:t>
                          </m:r>
                        </m:e>
                      </m:d>
                      <m:r>
                        <a:rPr lang="en-US" altLang="zh-CN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∪</m:t>
                      </m:r>
                      <m:d>
                        <m:dPr>
                          <m:ctrlPr>
                            <a:rPr lang="en-US" altLang="zh-CN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𝑨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𝑪</m:t>
                          </m:r>
                        </m:e>
                      </m:d>
                      <m:r>
                        <a:rPr lang="en-US" altLang="zh-CN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zh-CN" altLang="en-US" b="1" dirty="0"/>
              </a:p>
              <a:p>
                <a:pPr marL="0" indent="0">
                  <a:buNone/>
                </a:pP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37" t="-14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C87BA-7BB4-4FBB-8EE6-A30C0FB65631}" type="datetime1">
              <a:rPr lang="zh-CN" altLang="en-US" smtClean="0"/>
              <a:pPr/>
              <a:t>2020/11/9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0C485-3EAF-4318-915D-9216C2569B1B}" type="slidenum">
              <a:rPr lang="zh-CN" altLang="en-US" smtClean="0"/>
              <a:pPr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8607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3-4 </a:t>
            </a:r>
            <a:r>
              <a:rPr lang="zh-CN" altLang="en-US" dirty="0"/>
              <a:t>序偶与笛卡尔积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b="1" dirty="0" smtClean="0">
                    <a:solidFill>
                      <a:srgbClr val="0000CC"/>
                    </a:solidFill>
                  </a:rPr>
                  <a:t>定理</a:t>
                </a:r>
                <a:r>
                  <a:rPr lang="en-US" altLang="zh-CN" b="1" dirty="0" smtClean="0">
                    <a:solidFill>
                      <a:srgbClr val="0000CC"/>
                    </a:solidFill>
                  </a:rPr>
                  <a:t>3-4.2 </a:t>
                </a:r>
                <a:r>
                  <a:rPr lang="zh-CN" altLang="en-US" b="1" dirty="0" smtClean="0"/>
                  <a:t>若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𝑪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≠∅</m:t>
                    </m:r>
                  </m:oMath>
                </a14:m>
                <a:r>
                  <a:rPr lang="zh-CN" altLang="en-US" b="1" dirty="0" smtClean="0"/>
                  <a:t>，则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⊆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𝑩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⇔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𝑪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⊆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𝑩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𝑪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⇔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𝑪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𝑨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⊆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𝑪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𝑩</m:t>
                    </m:r>
                  </m:oMath>
                </a14:m>
                <a:r>
                  <a:rPr lang="zh-CN" altLang="en-US" b="1" dirty="0" smtClean="0"/>
                  <a:t>。</a:t>
                </a:r>
                <a:endParaRPr lang="en-US" altLang="zh-CN" b="1" dirty="0" smtClean="0"/>
              </a:p>
              <a:p>
                <a:r>
                  <a:rPr lang="zh-CN" altLang="en-US" b="1" dirty="0" smtClean="0">
                    <a:solidFill>
                      <a:srgbClr val="0000CC"/>
                    </a:solidFill>
                  </a:rPr>
                  <a:t>证</a:t>
                </a:r>
                <a:r>
                  <a:rPr lang="en-US" altLang="zh-CN" b="1" dirty="0" smtClean="0">
                    <a:solidFill>
                      <a:srgbClr val="0000CC"/>
                    </a:solidFill>
                  </a:rPr>
                  <a:t>.</a:t>
                </a:r>
                <a:r>
                  <a:rPr lang="en-US" altLang="zh-CN" b="1" dirty="0" smtClean="0"/>
                  <a:t> 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𝑪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≠∅</m:t>
                    </m:r>
                  </m:oMath>
                </a14:m>
                <a:r>
                  <a:rPr lang="zh-CN" altLang="en-US" b="1" dirty="0" smtClean="0"/>
                  <a:t>，设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𝑪</m:t>
                    </m:r>
                  </m:oMath>
                </a14:m>
                <a:r>
                  <a:rPr lang="zh-CN" altLang="en-US" b="1" dirty="0" smtClean="0"/>
                  <a:t>。</a:t>
                </a:r>
                <a:endParaRPr lang="en-US" altLang="zh-CN" b="1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d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𝑨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𝑪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d>
                        <m:d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𝑨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∧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𝑪</m:t>
                          </m:r>
                        </m:e>
                      </m:d>
                    </m:oMath>
                  </m:oMathPara>
                </a14:m>
                <a:endParaRPr lang="en-US" altLang="zh-CN" b="1" i="1" dirty="0" smtClean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⇒(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𝑩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∧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𝒚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𝑪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)⇒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altLang="zh-CN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d>
                      <m:r>
                        <a:rPr lang="en-US" altLang="zh-CN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𝑩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𝑪</m:t>
                      </m:r>
                    </m:oMath>
                  </m:oMathPara>
                </a14:m>
                <a:endParaRPr lang="zh-CN" altLang="en-US" b="1" dirty="0"/>
              </a:p>
              <a:p>
                <a:pPr marL="0" indent="0">
                  <a:buNone/>
                </a:pPr>
                <a:r>
                  <a:rPr lang="zh-CN" altLang="en-US" b="1" dirty="0" smtClean="0"/>
                  <a:t>      故，</a:t>
                </a:r>
                <a:r>
                  <a:rPr lang="en-US" altLang="zh-CN" b="1" dirty="0"/>
                  <a:t> 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𝑪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⊆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𝑩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𝑪</m:t>
                    </m:r>
                  </m:oMath>
                </a14:m>
                <a:r>
                  <a:rPr lang="zh-CN" altLang="en-US" b="1" dirty="0" smtClean="0"/>
                  <a:t>。</a:t>
                </a:r>
                <a:endParaRPr lang="en-US" altLang="zh-CN" b="1" dirty="0" smtClean="0"/>
              </a:p>
              <a:p>
                <a:pPr marL="0" indent="0">
                  <a:buNone/>
                </a:pPr>
                <a:r>
                  <a:rPr lang="en-US" altLang="zh-CN" b="1" dirty="0" smtClean="0"/>
                  <a:t>        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𝑨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  <m:d>
                      <m:dPr>
                        <m:ctrlP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𝑨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∧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𝒚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𝑪</m:t>
                        </m:r>
                      </m:e>
                    </m:d>
                  </m:oMath>
                </a14:m>
                <a:endParaRPr lang="en-US" altLang="zh-CN" b="1" i="1" dirty="0" smtClean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altLang="zh-CN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d>
                      <m:r>
                        <a:rPr lang="en-US" altLang="zh-CN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𝑨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𝑪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altLang="zh-CN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d>
                      <m:r>
                        <a:rPr lang="en-US" altLang="zh-CN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𝑩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𝑪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𝑩</m:t>
                      </m:r>
                    </m:oMath>
                  </m:oMathPara>
                </a14:m>
                <a:endParaRPr lang="zh-CN" altLang="en-US" b="1" dirty="0"/>
              </a:p>
              <a:p>
                <a:pPr marL="0" indent="0">
                  <a:buNone/>
                </a:pPr>
                <a:endParaRPr lang="zh-CN" altLang="en-US" b="1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37" t="-14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C87BA-7BB4-4FBB-8EE6-A30C0FB65631}" type="datetime1">
              <a:rPr lang="zh-CN" altLang="en-US" smtClean="0"/>
              <a:pPr/>
              <a:t>2020/11/9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0C485-3EAF-4318-915D-9216C2569B1B}" type="slidenum">
              <a:rPr lang="zh-CN" altLang="en-US" smtClean="0"/>
              <a:pPr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214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3-4 </a:t>
            </a:r>
            <a:r>
              <a:rPr lang="zh-CN" altLang="en-US" dirty="0"/>
              <a:t>序偶与笛卡尔积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b="1" dirty="0" smtClean="0">
                    <a:solidFill>
                      <a:srgbClr val="0000CC"/>
                    </a:solidFill>
                  </a:rPr>
                  <a:t>定理</a:t>
                </a:r>
                <a:r>
                  <a:rPr lang="en-US" altLang="zh-CN" b="1" dirty="0" smtClean="0">
                    <a:solidFill>
                      <a:srgbClr val="0000CC"/>
                    </a:solidFill>
                  </a:rPr>
                  <a:t>3-4.3 </a:t>
                </a:r>
                <a:r>
                  <a:rPr lang="zh-CN" altLang="en-US" b="1" dirty="0" smtClean="0"/>
                  <a:t>设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𝑩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𝑪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𝑫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zh-CN" altLang="en-US" b="1" i="1">
                        <a:latin typeface="Cambria Math" panose="02040503050406030204" pitchFamily="18" charset="0"/>
                      </a:rPr>
                      <m:t>为</m:t>
                    </m:r>
                  </m:oMath>
                </a14:m>
                <a:r>
                  <a:rPr lang="zh-CN" altLang="en-US" b="1" dirty="0" smtClean="0"/>
                  <a:t>四个非空集合，则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𝑩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⊆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𝑪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𝑫</m:t>
                    </m:r>
                  </m:oMath>
                </a14:m>
                <a:r>
                  <a:rPr lang="zh-CN" altLang="en-US" b="1" dirty="0" smtClean="0"/>
                  <a:t>的充要条件是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⊆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𝑪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𝑩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⊆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𝑫</m:t>
                    </m:r>
                  </m:oMath>
                </a14:m>
                <a:r>
                  <a:rPr lang="zh-CN" altLang="en-US" b="1" dirty="0" smtClean="0"/>
                  <a:t>。</a:t>
                </a:r>
                <a:endParaRPr lang="en-US" altLang="zh-CN" b="1" dirty="0" smtClean="0"/>
              </a:p>
              <a:p>
                <a:r>
                  <a:rPr lang="zh-CN" altLang="en-US" b="1" dirty="0" smtClean="0"/>
                  <a:t>证</a:t>
                </a:r>
                <a:r>
                  <a:rPr lang="en-US" altLang="zh-CN" b="1" dirty="0" smtClean="0"/>
                  <a:t>. </a:t>
                </a:r>
                <a:r>
                  <a:rPr lang="zh-CN" altLang="en-US" b="1" dirty="0" smtClean="0"/>
                  <a:t>若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𝑩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⊆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𝑪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𝑫</m:t>
                    </m:r>
                  </m:oMath>
                </a14:m>
                <a:r>
                  <a:rPr lang="zh-CN" altLang="en-US" b="1" dirty="0" smtClean="0"/>
                  <a:t>，对任意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zh-CN" altLang="en-US" b="1" dirty="0" smtClean="0"/>
                  <a:t>和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𝑩</m:t>
                    </m:r>
                  </m:oMath>
                </a14:m>
                <a:r>
                  <a:rPr lang="zh-CN" altLang="en-US" b="1" dirty="0" smtClean="0"/>
                  <a:t>有</a:t>
                </a:r>
                <a:endParaRPr lang="en-US" altLang="zh-CN" b="1" dirty="0" smtClean="0"/>
              </a:p>
              <a:p>
                <a:pPr marL="0" indent="0">
                  <a:buNone/>
                </a:pPr>
                <a:r>
                  <a:rPr lang="en-US" altLang="zh-CN" b="1" dirty="0"/>
                  <a:t> </a:t>
                </a:r>
                <a:r>
                  <a:rPr lang="en-US" altLang="zh-CN" b="1" dirty="0" smtClean="0"/>
                  <a:t>    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𝑨</m:t>
                        </m:r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</m:t>
                    </m:r>
                    <m:d>
                      <m:dPr>
                        <m:ctrlP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𝒚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𝑩</m:t>
                        </m:r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  <m:d>
                      <m:dPr>
                        <m:ctrlP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⟨"/>
                            <m:endChr m:val="⟩"/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𝒚</m:t>
                            </m:r>
                          </m:e>
                        </m:d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𝑨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𝑩</m:t>
                        </m:r>
                      </m:e>
                    </m:d>
                  </m:oMath>
                </a14:m>
                <a:endParaRPr lang="en-US" altLang="zh-CN" b="1" i="1" dirty="0" smtClean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⇒(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altLang="zh-CN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</m:d>
                      <m:r>
                        <a:rPr lang="en-US" altLang="zh-CN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𝑪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𝑫</m:t>
                      </m:r>
                      <m:r>
                        <a:rPr lang="en-US" altLang="zh-CN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⇒(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𝑪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)∧(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𝒚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𝑫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b="1" dirty="0" smtClean="0"/>
              </a:p>
              <a:p>
                <a:pPr marL="0" indent="0">
                  <a:buNone/>
                </a:pPr>
                <a:r>
                  <a:rPr lang="en-US" altLang="zh-CN" b="1" dirty="0"/>
                  <a:t> </a:t>
                </a:r>
                <a:r>
                  <a:rPr lang="en-US" altLang="zh-CN" b="1" dirty="0" smtClean="0"/>
                  <a:t>      </a:t>
                </a:r>
                <a:r>
                  <a:rPr lang="zh-CN" altLang="en-US" b="1" dirty="0" smtClean="0"/>
                  <a:t>故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⊆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𝑪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𝑩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⊆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𝑫</m:t>
                    </m:r>
                  </m:oMath>
                </a14:m>
                <a:r>
                  <a:rPr lang="zh-CN" altLang="en-US" b="1" dirty="0"/>
                  <a:t>。</a:t>
                </a:r>
                <a:endParaRPr lang="en-US" altLang="zh-CN" b="1" dirty="0"/>
              </a:p>
              <a:p>
                <a:pPr marL="0" indent="0">
                  <a:buNone/>
                </a:pPr>
                <a:r>
                  <a:rPr lang="en-US" altLang="zh-CN" b="1" dirty="0" smtClean="0"/>
                  <a:t>       </a:t>
                </a:r>
                <a:r>
                  <a:rPr lang="zh-CN" altLang="en-US" b="1" dirty="0" smtClean="0"/>
                  <a:t>若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⊆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𝑪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𝑩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⊆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𝑫</m:t>
                    </m:r>
                  </m:oMath>
                </a14:m>
                <a:r>
                  <a:rPr lang="zh-CN" altLang="en-US" b="1" dirty="0" smtClean="0"/>
                  <a:t>，</a:t>
                </a:r>
                <a:r>
                  <a:rPr lang="zh-CN" altLang="en-US" b="1" dirty="0"/>
                  <a:t>对任意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zh-CN" altLang="en-US" b="1" dirty="0"/>
                  <a:t>和</a:t>
                </a:r>
                <a14:m>
                  <m:oMath xmlns:m="http://schemas.openxmlformats.org/officeDocument/2006/math"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𝑩</m:t>
                    </m:r>
                  </m:oMath>
                </a14:m>
                <a:r>
                  <a:rPr lang="zh-CN" altLang="en-US" b="1" dirty="0"/>
                  <a:t>有</a:t>
                </a:r>
                <a:endParaRPr lang="en-US" altLang="zh-CN" b="1" dirty="0"/>
              </a:p>
              <a:p>
                <a:pPr marL="0" indent="0">
                  <a:buNone/>
                </a:pPr>
                <a:r>
                  <a:rPr lang="en-US" altLang="zh-CN" b="1" dirty="0" smtClean="0"/>
                  <a:t>      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𝒚</m:t>
                        </m:r>
                      </m:e>
                    </m:d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𝑨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𝑩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  <m:d>
                      <m:d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𝑨</m:t>
                        </m:r>
                      </m:e>
                    </m:d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</m:t>
                    </m:r>
                    <m:d>
                      <m:dPr>
                        <m:ctrlP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𝒚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𝑩</m:t>
                        </m:r>
                      </m:e>
                    </m:d>
                  </m:oMath>
                </a14:m>
                <a:endParaRPr lang="en-US" altLang="zh-CN" b="1" i="1" dirty="0" smtClean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⇒(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𝑪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)∧(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𝒚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𝑫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)⇒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altLang="zh-CN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</m:d>
                      <m:r>
                        <a:rPr lang="en-US" altLang="zh-CN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𝑪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𝑫</m:t>
                      </m:r>
                    </m:oMath>
                  </m:oMathPara>
                </a14:m>
                <a:endParaRPr lang="en-US" altLang="zh-CN" b="1" dirty="0" smtClean="0"/>
              </a:p>
              <a:p>
                <a:pPr marL="0" indent="0">
                  <a:buNone/>
                </a:pPr>
                <a:r>
                  <a:rPr lang="en-US" altLang="zh-CN" b="1" dirty="0"/>
                  <a:t> </a:t>
                </a:r>
                <a:r>
                  <a:rPr lang="en-US" altLang="zh-CN" b="1" dirty="0" smtClean="0"/>
                  <a:t>      </a:t>
                </a:r>
                <a:r>
                  <a:rPr lang="zh-CN" altLang="en-US" b="1" dirty="0" smtClean="0"/>
                  <a:t>故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𝑩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⊆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𝑪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𝑫</m:t>
                    </m:r>
                  </m:oMath>
                </a14:m>
                <a:r>
                  <a:rPr lang="zh-CN" altLang="en-US" b="1" dirty="0" smtClean="0"/>
                  <a:t>。</a:t>
                </a:r>
                <a:endParaRPr lang="en-US" altLang="zh-CN" b="1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37" t="-14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C87BA-7BB4-4FBB-8EE6-A30C0FB65631}" type="datetime1">
              <a:rPr lang="zh-CN" altLang="en-US" smtClean="0"/>
              <a:pPr/>
              <a:t>2020/11/9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0C485-3EAF-4318-915D-9216C2569B1B}" type="slidenum">
              <a:rPr lang="zh-CN" altLang="en-US" smtClean="0"/>
              <a:pPr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1063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3-4 </a:t>
            </a:r>
            <a:r>
              <a:rPr lang="zh-CN" altLang="en-US" dirty="0"/>
              <a:t>序偶与笛卡尔积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b="1" dirty="0" smtClean="0"/>
                  <a:t>约定：</a:t>
                </a:r>
                <a:endParaRPr lang="en-US" altLang="zh-CN" b="1" dirty="0" smtClean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𝟑</m:t>
                        </m:r>
                      </m:sub>
                    </m:sSub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)×</m:t>
                    </m:r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𝟑</m:t>
                        </m:r>
                      </m:sub>
                    </m:sSub>
                  </m:oMath>
                </a14:m>
                <a:endParaRPr lang="en-US" altLang="zh-CN" b="1" dirty="0" smtClean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𝟑</m:t>
                        </m:r>
                      </m:sub>
                    </m:sSub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𝟒</m:t>
                        </m:r>
                      </m:sub>
                    </m:sSub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𝑨</m:t>
                            </m:r>
                          </m:e>
                          <m:sub>
                            <m:r>
                              <a:rPr lang="en-US" altLang="zh-CN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altLang="zh-CN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𝑨</m:t>
                            </m:r>
                          </m:e>
                          <m:sub>
                            <m:r>
                              <a:rPr lang="en-US" altLang="zh-CN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altLang="zh-CN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𝑨</m:t>
                            </m:r>
                          </m:e>
                          <m:sub>
                            <m:r>
                              <a:rPr lang="en-US" altLang="zh-CN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</m:e>
                    </m:d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𝟒</m:t>
                        </m:r>
                      </m:sub>
                    </m:sSub>
                  </m:oMath>
                </a14:m>
                <a:endParaRPr lang="en-US" altLang="zh-CN" b="1" i="1" dirty="0" smtClean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𝑨</m:t>
                              </m:r>
                            </m:e>
                            <m:sub>
                              <m:r>
                                <a:rPr lang="en-US" altLang="zh-CN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altLang="zh-CN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altLang="zh-CN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𝑨</m:t>
                              </m:r>
                            </m:e>
                            <m:sub>
                              <m:r>
                                <a:rPr lang="en-US" altLang="zh-CN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altLang="zh-CN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𝑨</m:t>
                              </m:r>
                            </m:e>
                            <m:sub>
                              <m:r>
                                <a:rPr lang="en-US" altLang="zh-CN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e>
                      </m:d>
                      <m:r>
                        <a:rPr lang="en-US" altLang="zh-CN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altLang="zh-CN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𝑨</m:t>
                          </m:r>
                        </m:e>
                        <m:sub>
                          <m:r>
                            <a:rPr lang="en-US" altLang="zh-CN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US" altLang="zh-CN" b="1" dirty="0" smtClean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</m:sub>
                    </m:sSub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𝑨</m:t>
                            </m:r>
                          </m:e>
                          <m:sub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altLang="zh-CN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𝑨</m:t>
                            </m:r>
                          </m:e>
                          <m:sub>
                            <m:r>
                              <a:rPr lang="en-US" altLang="zh-CN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×⋯×</m:t>
                        </m:r>
                        <m:sSub>
                          <m:sSubPr>
                            <m:ctrlPr>
                              <a:rPr lang="en-US" altLang="zh-CN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𝑨</m:t>
                            </m:r>
                          </m:e>
                          <m:sub>
                            <m:r>
                              <a:rPr lang="en-US" altLang="zh-CN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𝒏</m:t>
                            </m:r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e>
                    </m:d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</m:sub>
                    </m:sSub>
                  </m:oMath>
                </a14:m>
                <a:endParaRPr lang="en-US" altLang="zh-CN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{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,⋯,</m:t>
                          </m:r>
                          <m:sSub>
                            <m:sSubPr>
                              <m:ctrlPr>
                                <a:rPr lang="en-US" altLang="zh-CN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𝒏</m:t>
                              </m:r>
                            </m:sub>
                          </m:sSub>
                        </m:e>
                      </m:d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|(</m:t>
                      </m:r>
                      <m:sSub>
                        <m:sSub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en-US" altLang="zh-CN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b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)∧(</m:t>
                      </m:r>
                      <m:sSub>
                        <m:sSubPr>
                          <m:ctrlPr>
                            <a:rPr lang="en-US" altLang="zh-CN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altLang="zh-CN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en-US" altLang="zh-CN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)∧⋯∧(</m:t>
                      </m:r>
                      <m:sSub>
                        <m:sSubPr>
                          <m:ctrlPr>
                            <a:rPr lang="en-US" altLang="zh-CN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r>
                        <a:rPr lang="en-US" altLang="zh-CN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en-US" altLang="zh-CN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altLang="zh-CN" b="1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𝑨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≜</m:t>
                    </m:r>
                    <m:sSup>
                      <m:sSupPr>
                        <m:ctrlP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𝑨</m:t>
                        </m:r>
                      </m:e>
                      <m:sup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altLang="zh-CN" b="1" dirty="0" smtClean="0"/>
                  <a:t>,</a:t>
                </a:r>
                <a:r>
                  <a:rPr lang="en-US" altLang="zh-CN" b="1" dirty="0"/>
                  <a:t> 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𝑨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𝑨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≜</m:t>
                    </m:r>
                    <m:sSup>
                      <m:sSupPr>
                        <m:ctrlP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𝑨</m:t>
                        </m:r>
                      </m:e>
                      <m:sup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𝟑</m:t>
                        </m:r>
                      </m:sup>
                    </m:sSup>
                  </m:oMath>
                </a14:m>
                <a:endParaRPr lang="en-US" altLang="zh-CN" b="1" dirty="0" smtClean="0"/>
              </a:p>
              <a:p>
                <a:pPr lvl="1"/>
                <a14:m>
                  <m:oMath xmlns:m="http://schemas.openxmlformats.org/officeDocument/2006/math">
                    <m:limUpp>
                      <m:limUpp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limUppPr>
                      <m:e>
                        <m:groupChr>
                          <m:groupChrPr>
                            <m:chr m:val="⏞"/>
                            <m:pos m:val="top"/>
                            <m:vertJc m:val="bot"/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m:rPr>
                                <m:brk/>
                              </m:r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𝑨</m:t>
                            </m:r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×</m:t>
                            </m:r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𝑨</m:t>
                            </m:r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×⋯</m:t>
                            </m:r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𝑨</m:t>
                            </m:r>
                          </m:e>
                        </m:groupChr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≜</m:t>
                        </m:r>
                        <m:sSup>
                          <m:sSupPr>
                            <m:ctrlPr>
                              <a:rPr lang="en-US" altLang="zh-CN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𝑨</m:t>
                            </m:r>
                          </m:e>
                          <m:sup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𝒏</m:t>
                            </m:r>
                          </m:sup>
                        </m:sSup>
                      </m:e>
                      <m:lim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</m:lim>
                    </m:limUpp>
                  </m:oMath>
                </a14:m>
                <a:endParaRPr lang="zh-CN" altLang="en-US" b="1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37" t="-1058" r="-1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C87BA-7BB4-4FBB-8EE6-A30C0FB65631}" type="datetime1">
              <a:rPr lang="zh-CN" altLang="en-US" smtClean="0"/>
              <a:pPr/>
              <a:t>2020/11/9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0C485-3EAF-4318-915D-9216C2569B1B}" type="slidenum">
              <a:rPr lang="zh-CN" altLang="en-US" smtClean="0"/>
              <a:pPr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2578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Text Box 2"/>
          <p:cNvSpPr txBox="1">
            <a:spLocks noChangeArrowheads="1"/>
          </p:cNvSpPr>
          <p:nvPr/>
        </p:nvSpPr>
        <p:spPr bwMode="auto">
          <a:xfrm>
            <a:off x="898525" y="1544638"/>
            <a:ext cx="7489825" cy="1938992"/>
          </a:xfrm>
          <a:prstGeom prst="rect">
            <a:avLst/>
          </a:prstGeom>
          <a:noFill/>
          <a:ln w="28575" algn="ctr">
            <a:solidFill>
              <a:schemeClr val="hlink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SzPct val="85000"/>
              <a:defRPr/>
            </a:pPr>
            <a:r>
              <a:rPr kumimoji="1" lang="en-US" altLang="zh-CN" sz="2400" b="1" dirty="0" smtClean="0">
                <a:solidFill>
                  <a:srgbClr val="003300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	</a:t>
            </a:r>
            <a:r>
              <a:rPr kumimoji="1" lang="zh-CN" altLang="en-US" sz="2400" b="1" dirty="0" smtClean="0">
                <a:solidFill>
                  <a:srgbClr val="003300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学习要点：</a:t>
            </a:r>
          </a:p>
          <a:p>
            <a:pPr>
              <a:spcBef>
                <a:spcPct val="50000"/>
              </a:spcBef>
              <a:buSzPct val="85000"/>
              <a:defRPr/>
            </a:pPr>
            <a:r>
              <a:rPr kumimoji="1" lang="zh-CN" altLang="en-US" sz="2400" b="1" dirty="0" smtClean="0">
                <a:solidFill>
                  <a:srgbClr val="003300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	</a:t>
            </a:r>
            <a:r>
              <a:rPr kumimoji="1" lang="en-US" altLang="zh-CN" sz="2400" b="1" dirty="0" smtClean="0">
                <a:solidFill>
                  <a:srgbClr val="003300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1. </a:t>
            </a:r>
            <a:r>
              <a:rPr kumimoji="1" lang="zh-CN" altLang="en-US" sz="2400" b="1" dirty="0" smtClean="0">
                <a:solidFill>
                  <a:srgbClr val="003300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理解并掌握基本概念：序偶，笛卡尔积；</a:t>
            </a:r>
            <a:r>
              <a:rPr kumimoji="1" lang="en-US" altLang="zh-CN" sz="2400" b="1" dirty="0" smtClean="0">
                <a:solidFill>
                  <a:srgbClr val="003300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            </a:t>
            </a:r>
          </a:p>
          <a:p>
            <a:pPr>
              <a:spcBef>
                <a:spcPct val="50000"/>
              </a:spcBef>
              <a:buSzPct val="85000"/>
              <a:defRPr/>
            </a:pPr>
            <a:r>
              <a:rPr kumimoji="1" lang="en-US" altLang="zh-CN" sz="2400" b="1" dirty="0">
                <a:solidFill>
                  <a:srgbClr val="003300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 </a:t>
            </a:r>
            <a:r>
              <a:rPr kumimoji="1" lang="en-US" altLang="zh-CN" sz="2400" b="1" dirty="0" smtClean="0">
                <a:solidFill>
                  <a:srgbClr val="003300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           2. </a:t>
            </a:r>
            <a:r>
              <a:rPr kumimoji="1" lang="zh-CN" altLang="en-US" sz="2400" b="1" dirty="0" smtClean="0">
                <a:solidFill>
                  <a:srgbClr val="003300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掌握笛卡尔积的基本公式，并运用公式进行证明推导。</a:t>
            </a:r>
            <a:endParaRPr kumimoji="1" lang="zh-CN" altLang="en-US" sz="2400" b="1" u="sng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华文细黑" panose="02010600040101010101" pitchFamily="2" charset="-122"/>
            </a:endParaRPr>
          </a:p>
        </p:txBody>
      </p:sp>
      <p:pic>
        <p:nvPicPr>
          <p:cNvPr id="60419" name="Picture 3" descr="52design_com_kr_05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950" y="908050"/>
            <a:ext cx="12192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420" name="灯片编号占位符 1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361AB0D9-82E6-4E3E-9DDC-5AE59A461BF1}" type="slidenum">
              <a:rPr lang="en-US" altLang="zh-CN" smtClean="0">
                <a:solidFill>
                  <a:srgbClr val="045C75"/>
                </a:solidFill>
              </a:rPr>
              <a:pPr/>
              <a:t>29</a:t>
            </a:fld>
            <a:endParaRPr lang="en-US" altLang="zh-CN" smtClean="0">
              <a:solidFill>
                <a:srgbClr val="045C7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1925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0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41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3-1 </a:t>
            </a:r>
            <a:r>
              <a:rPr lang="zh-CN" altLang="en-US" dirty="0" smtClean="0"/>
              <a:t>集合的概念和表示法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b="1" dirty="0" smtClean="0">
                    <a:solidFill>
                      <a:srgbClr val="0000CC"/>
                    </a:solidFill>
                  </a:rPr>
                  <a:t>集合</a:t>
                </a:r>
                <a:r>
                  <a:rPr lang="zh-CN" altLang="en-US" b="1" dirty="0" smtClean="0"/>
                  <a:t>：把具有共同性质的一些东西，汇集成一个整体，就形成一个集合。</a:t>
                </a:r>
                <a:endParaRPr lang="en-US" altLang="zh-CN" b="1" dirty="0" smtClean="0"/>
              </a:p>
              <a:p>
                <a:r>
                  <a:rPr lang="zh-CN" altLang="en-US" b="1" dirty="0" smtClean="0">
                    <a:solidFill>
                      <a:schemeClr val="accent6">
                        <a:lumMod val="50000"/>
                      </a:schemeClr>
                    </a:solidFill>
                  </a:rPr>
                  <a:t>注：用大写英文字母表示集合的名称，用小写英文字母表示组成集合的事物，即元素。记作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US" altLang="zh-CN" b="1" i="1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zh-CN" b="1" i="1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zh-CN" altLang="en-US" b="1" dirty="0" smtClean="0">
                    <a:solidFill>
                      <a:schemeClr val="accent6">
                        <a:lumMod val="50000"/>
                      </a:schemeClr>
                    </a:solidFill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US" altLang="zh-CN" b="1" i="1" dirty="0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∉</m:t>
                    </m:r>
                    <m:r>
                      <a:rPr lang="en-US" altLang="zh-CN" b="1" i="1" dirty="0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zh-CN" altLang="en-US" b="1" dirty="0" smtClean="0">
                    <a:solidFill>
                      <a:schemeClr val="accent6">
                        <a:lumMod val="50000"/>
                      </a:schemeClr>
                    </a:solidFill>
                  </a:rPr>
                  <a:t>。</a:t>
                </a:r>
                <a:endParaRPr lang="en-US" altLang="zh-CN" b="1" dirty="0" smtClean="0">
                  <a:solidFill>
                    <a:schemeClr val="accent6">
                      <a:lumMod val="50000"/>
                    </a:schemeClr>
                  </a:solidFill>
                </a:endParaRPr>
              </a:p>
              <a:p>
                <a:pPr lvl="1"/>
                <a:r>
                  <a:rPr lang="zh-CN" altLang="en-US" b="1" dirty="0">
                    <a:solidFill>
                      <a:srgbClr val="CC0099"/>
                    </a:solidFill>
                  </a:rPr>
                  <a:t>列举</a:t>
                </a:r>
                <a:r>
                  <a:rPr lang="zh-CN" altLang="en-US" b="1" dirty="0" smtClean="0">
                    <a:solidFill>
                      <a:srgbClr val="CC0099"/>
                    </a:solidFill>
                  </a:rPr>
                  <a:t>法</a:t>
                </a:r>
                <a:r>
                  <a:rPr lang="zh-CN" altLang="en-US" b="1" dirty="0" smtClean="0"/>
                  <a:t>：将某集合的元素列举出来；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={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𝒃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𝒄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𝒅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altLang="zh-CN" b="1" dirty="0" smtClean="0"/>
              </a:p>
              <a:p>
                <a:pPr lvl="1"/>
                <a:r>
                  <a:rPr lang="zh-CN" altLang="en-US" b="1" dirty="0" smtClean="0">
                    <a:solidFill>
                      <a:srgbClr val="CC0099"/>
                    </a:solidFill>
                  </a:rPr>
                  <a:t>叙述法</a:t>
                </a:r>
                <a:r>
                  <a:rPr lang="zh-CN" altLang="en-US" b="1" dirty="0" smtClean="0"/>
                  <a:t>：利用一项规则，以便决定某一物体是否属于该集合。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𝑺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={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zh-CN" altLang="en-US" b="1" i="1">
                        <a:latin typeface="Cambria Math" panose="02040503050406030204" pitchFamily="18" charset="0"/>
                      </a:rPr>
                      <m:t>是</m:t>
                    </m:r>
                    <m:r>
                      <a:rPr lang="zh-CN" altLang="en-US" b="1" i="1" smtClean="0">
                        <a:latin typeface="Cambria Math" panose="02040503050406030204" pitchFamily="18" charset="0"/>
                      </a:rPr>
                      <m:t>正</m:t>
                    </m:r>
                    <m:r>
                      <a:rPr lang="zh-CN" altLang="en-US" b="1" i="1">
                        <a:latin typeface="Cambria Math" panose="02040503050406030204" pitchFamily="18" charset="0"/>
                      </a:rPr>
                      <m:t>奇数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altLang="zh-CN" b="1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={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𝒑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)}</m:t>
                    </m:r>
                  </m:oMath>
                </a14:m>
                <a:r>
                  <a:rPr lang="zh-CN" altLang="en-US" b="1" dirty="0" smtClean="0"/>
                  <a:t>。如果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𝒑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𝒃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b="1" dirty="0" smtClean="0"/>
                  <a:t>为真，那么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𝒃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zh-CN" altLang="en-US" b="1" dirty="0" smtClean="0"/>
                  <a:t>，否则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𝒃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∉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zh-CN" altLang="en-US" b="1" dirty="0" smtClean="0"/>
                  <a:t>。</a:t>
                </a:r>
                <a:endParaRPr lang="en-US" altLang="zh-CN" b="1" dirty="0" smtClean="0"/>
              </a:p>
              <a:p>
                <a:r>
                  <a:rPr lang="zh-CN" altLang="en-US" b="1" dirty="0" smtClean="0">
                    <a:solidFill>
                      <a:srgbClr val="008000"/>
                    </a:solidFill>
                  </a:rPr>
                  <a:t>外延性原理 </a:t>
                </a:r>
                <a:r>
                  <a:rPr lang="zh-CN" altLang="en-US" b="1" dirty="0" smtClean="0"/>
                  <a:t>两个</a:t>
                </a:r>
                <a:r>
                  <a:rPr lang="zh-CN" altLang="en-US" b="1" dirty="0" smtClean="0">
                    <a:solidFill>
                      <a:srgbClr val="CC0099"/>
                    </a:solidFill>
                  </a:rPr>
                  <a:t>集合是相等</a:t>
                </a:r>
                <a:r>
                  <a:rPr lang="zh-CN" altLang="en-US" b="1" dirty="0" smtClean="0"/>
                  <a:t>的，当且仅当它们有相同的成员。记作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𝑩</m:t>
                    </m:r>
                  </m:oMath>
                </a14:m>
                <a:r>
                  <a:rPr lang="zh-CN" altLang="en-US" b="1" dirty="0" smtClean="0"/>
                  <a:t>。否则记作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𝑩</m:t>
                    </m:r>
                  </m:oMath>
                </a14:m>
                <a:r>
                  <a:rPr lang="zh-CN" altLang="en-US" dirty="0" smtClean="0"/>
                  <a:t>。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37" t="-1058" r="-48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C87BA-7BB4-4FBB-8EE6-A30C0FB65631}" type="datetime1">
              <a:rPr lang="zh-CN" altLang="en-US" smtClean="0"/>
              <a:pPr/>
              <a:t>2020/11/9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0C485-3EAF-4318-915D-9216C2569B1B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20547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Text Box 2"/>
          <p:cNvSpPr txBox="1">
            <a:spLocks noChangeArrowheads="1"/>
          </p:cNvSpPr>
          <p:nvPr/>
        </p:nvSpPr>
        <p:spPr bwMode="auto">
          <a:xfrm>
            <a:off x="1325563" y="1544638"/>
            <a:ext cx="7026275" cy="2308324"/>
          </a:xfrm>
          <a:prstGeom prst="rect">
            <a:avLst/>
          </a:prstGeom>
          <a:noFill/>
          <a:ln w="28575" algn="ctr">
            <a:solidFill>
              <a:schemeClr val="hlink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SzPct val="85000"/>
              <a:defRPr/>
            </a:pPr>
            <a:r>
              <a:rPr kumimoji="1" lang="en-US" altLang="zh-CN" sz="2400" b="1" dirty="0" smtClean="0">
                <a:solidFill>
                  <a:srgbClr val="003300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	</a:t>
            </a:r>
            <a:r>
              <a:rPr kumimoji="1" lang="zh-CN" altLang="en-US" sz="3600" b="1" dirty="0" smtClean="0">
                <a:solidFill>
                  <a:srgbClr val="003300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作业：</a:t>
            </a:r>
            <a:endParaRPr kumimoji="1" lang="en-US" altLang="zh-CN" sz="3600" b="1" dirty="0" smtClean="0">
              <a:solidFill>
                <a:srgbClr val="003300"/>
              </a:solidFill>
              <a:latin typeface="Times New Roman" panose="02020603050405020304" pitchFamily="18" charset="0"/>
              <a:ea typeface="华文细黑" panose="02010600040101010101" pitchFamily="2" charset="-122"/>
            </a:endParaRPr>
          </a:p>
          <a:p>
            <a:pPr>
              <a:spcBef>
                <a:spcPct val="50000"/>
              </a:spcBef>
              <a:buSzPct val="85000"/>
              <a:defRPr/>
            </a:pPr>
            <a:r>
              <a:rPr kumimoji="1" lang="en-US" altLang="zh-CN" sz="3600" b="1" dirty="0" err="1" smtClean="0">
                <a:solidFill>
                  <a:srgbClr val="003300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P105</a:t>
            </a:r>
            <a:r>
              <a:rPr kumimoji="1" lang="en-US" altLang="zh-CN" sz="3600" b="1" dirty="0" smtClean="0">
                <a:solidFill>
                  <a:srgbClr val="00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细黑" panose="02010600040101010101" pitchFamily="2" charset="-122"/>
              </a:rPr>
              <a:t>:  3-14</a:t>
            </a:r>
            <a:r>
              <a:rPr kumimoji="1" lang="zh-CN" altLang="en-US" sz="3600" b="1" dirty="0" smtClean="0">
                <a:solidFill>
                  <a:srgbClr val="00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细黑" panose="02010600040101010101" pitchFamily="2" charset="-122"/>
              </a:rPr>
              <a:t>习题</a:t>
            </a:r>
            <a:endParaRPr kumimoji="1" lang="en-US" altLang="zh-CN" sz="3600" b="1" dirty="0" smtClean="0">
              <a:solidFill>
                <a:srgbClr val="0033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华文细黑" panose="02010600040101010101" pitchFamily="2" charset="-122"/>
            </a:endParaRPr>
          </a:p>
          <a:p>
            <a:pPr>
              <a:spcBef>
                <a:spcPct val="50000"/>
              </a:spcBef>
              <a:buSzPct val="85000"/>
              <a:defRPr/>
            </a:pPr>
            <a:r>
              <a:rPr kumimoji="1" lang="en-US" altLang="zh-CN" sz="3600" b="1" dirty="0" smtClean="0">
                <a:solidFill>
                  <a:srgbClr val="00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细黑" panose="02010600040101010101" pitchFamily="2" charset="-122"/>
              </a:rPr>
              <a:t>(2), (4), (5)</a:t>
            </a:r>
          </a:p>
        </p:txBody>
      </p:sp>
      <p:pic>
        <p:nvPicPr>
          <p:cNvPr id="61443" name="Picture 3" descr="52design_com_kr_05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908050"/>
            <a:ext cx="12192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44" name="灯片编号占位符 1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0F14F8AE-9276-4131-A536-34B1A9980463}" type="slidenum">
              <a:rPr lang="en-US" altLang="zh-CN" smtClean="0">
                <a:solidFill>
                  <a:srgbClr val="045C75"/>
                </a:solidFill>
              </a:rPr>
              <a:pPr/>
              <a:t>30</a:t>
            </a:fld>
            <a:endParaRPr lang="en-US" altLang="zh-CN" smtClean="0">
              <a:solidFill>
                <a:srgbClr val="045C7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5165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3-5 </a:t>
            </a:r>
            <a:r>
              <a:rPr lang="zh-CN" altLang="en-US" dirty="0" smtClean="0"/>
              <a:t>关系及其表示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67544" y="1124744"/>
                <a:ext cx="8424936" cy="5328592"/>
              </a:xfrm>
            </p:spPr>
            <p:txBody>
              <a:bodyPr>
                <a:normAutofit/>
              </a:bodyPr>
              <a:lstStyle/>
              <a:p>
                <a:r>
                  <a:rPr lang="zh-CN" altLang="en-US" b="1" dirty="0" smtClean="0">
                    <a:solidFill>
                      <a:srgbClr val="0000CC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定义</a:t>
                </a:r>
                <a:r>
                  <a:rPr lang="en-US" altLang="zh-CN" b="1" dirty="0" smtClean="0">
                    <a:solidFill>
                      <a:srgbClr val="0000CC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3-5.1 </a:t>
                </a:r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任一序偶的集合确定了一个二元关系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𝑹</m:t>
                    </m:r>
                  </m:oMath>
                </a14:m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𝑹</m:t>
                    </m:r>
                  </m:oMath>
                </a14:m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中任一序偶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d>
                  </m:oMath>
                </a14:m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可记作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𝑹</m:t>
                    </m:r>
                  </m:oMath>
                </a14:m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或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𝒙𝑹𝒚</m:t>
                    </m:r>
                  </m:oMath>
                </a14:m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。不在</a:t>
                </a:r>
                <a14:m>
                  <m:oMath xmlns:m="http://schemas.openxmlformats.org/officeDocument/2006/math"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𝑹</m:t>
                    </m:r>
                  </m:oMath>
                </a14:m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中的任一序偶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d>
                  </m:oMath>
                </a14:m>
                <a:r>
                  <a:rPr lang="zh-CN" altLang="en-US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可记作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∉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𝑹</m:t>
                    </m:r>
                  </m:oMath>
                </a14:m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或</a:t>
                </a:r>
                <a14:m>
                  <m:oMath xmlns:m="http://schemas.openxmlformats.org/officeDocument/2006/math"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𝒙𝑹𝒚</m:t>
                    </m:r>
                  </m:oMath>
                </a14:m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。</a:t>
                </a:r>
                <a:endParaRPr lang="en-US" altLang="zh-CN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例如：在实数</a:t>
                </a:r>
                <a14:m>
                  <m:oMath xmlns:m="http://schemas.openxmlformats.org/officeDocument/2006/math">
                    <m:r>
                      <a:rPr lang="zh-CN" altLang="en-US" b="1" i="1" dirty="0">
                        <a:latin typeface="Cambria Math" panose="02040503050406030204" pitchFamily="18" charset="0"/>
                      </a:rPr>
                      <m:t>关系中</m:t>
                    </m:r>
                    <m:r>
                      <a:rPr lang="zh-CN" altLang="en-US" b="1" i="1" dirty="0" smtClean="0">
                        <a:latin typeface="Cambria Math" panose="02040503050406030204" pitchFamily="18" charset="0"/>
                      </a:rPr>
                      <m:t>，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 ={</m:t>
                    </m:r>
                    <m:d>
                      <m:dPr>
                        <m:begChr m:val="⟨"/>
                        <m:endChr m:val="⟩"/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zh-CN" altLang="en-US" b="1" i="1">
                        <a:latin typeface="Cambria Math" panose="02040503050406030204" pitchFamily="18" charset="0"/>
                      </a:rPr>
                      <m:t>是</m:t>
                    </m:r>
                    <m:r>
                      <a:rPr lang="zh-CN" altLang="en-US" b="1" i="1" smtClean="0">
                        <a:latin typeface="Cambria Math" panose="02040503050406030204" pitchFamily="18" charset="0"/>
                      </a:rPr>
                      <m:t>实数</m:t>
                    </m:r>
                    <m:r>
                      <a:rPr lang="zh-CN" altLang="en-US" b="1" i="1">
                        <a:latin typeface="Cambria Math" panose="02040503050406030204" pitchFamily="18" charset="0"/>
                      </a:rPr>
                      <m:t>且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。</a:t>
                </a:r>
                <a:endParaRPr lang="en-US" altLang="zh-CN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zh-CN" altLang="en-US" b="1" dirty="0" smtClean="0">
                    <a:solidFill>
                      <a:srgbClr val="0000CC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定义</a:t>
                </a:r>
                <a:r>
                  <a:rPr lang="en-US" altLang="zh-CN" b="1" dirty="0" smtClean="0">
                    <a:solidFill>
                      <a:srgbClr val="0000CC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3-5.2 </a:t>
                </a:r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令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𝑹</m:t>
                    </m:r>
                  </m:oMath>
                </a14:m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为二元关系，由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d>
                    <m:r>
                      <a:rPr lang="en-US" altLang="zh-CN" b="1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𝑹</m:t>
                    </m:r>
                  </m:oMath>
                </a14:m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的所有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组成的集合</a:t>
                </a:r>
                <a:r>
                  <a:rPr lang="en-US" altLang="zh-CN" b="1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dom</a:t>
                </a:r>
                <a:r>
                  <a:rPr lang="en-US" altLang="zh-CN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𝑹</m:t>
                    </m:r>
                  </m:oMath>
                </a14:m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称为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solidFill>
                          <a:srgbClr val="CC0099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𝑹</m:t>
                    </m:r>
                  </m:oMath>
                </a14:m>
                <a:r>
                  <a:rPr lang="zh-CN" altLang="en-US" b="1" dirty="0" smtClean="0">
                    <a:solidFill>
                      <a:srgbClr val="CC0099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的前域</a:t>
                </a:r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，即</a:t>
                </a:r>
                <a:endParaRPr lang="en-US" altLang="zh-CN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 algn="ctr">
                  <a:buNone/>
                </a:pPr>
                <a:r>
                  <a:rPr lang="en-US" altLang="zh-CN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dom 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𝑹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={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|(∃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𝒚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)(</m:t>
                    </m:r>
                    <m:d>
                      <m:dPr>
                        <m:begChr m:val="⟨"/>
                        <m:endChr m:val="⟩"/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𝑹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)}</m:t>
                    </m:r>
                  </m:oMath>
                </a14:m>
                <a:endParaRPr lang="en-US" altLang="zh-CN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 algn="just">
                  <a:buNone/>
                </a:pPr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使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&gt;∈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𝑹</m:t>
                    </m:r>
                  </m:oMath>
                </a14:m>
                <a:r>
                  <a:rPr lang="zh-CN" altLang="en-US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的所有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组成的集合</a:t>
                </a:r>
                <a:r>
                  <a:rPr lang="en-US" altLang="zh-CN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ran 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𝑹</m:t>
                    </m:r>
                  </m:oMath>
                </a14:m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称为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solidFill>
                          <a:srgbClr val="CC0099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𝑹</m:t>
                    </m:r>
                  </m:oMath>
                </a14:m>
                <a:r>
                  <a:rPr lang="zh-CN" altLang="en-US" b="1" dirty="0" smtClean="0">
                    <a:solidFill>
                      <a:srgbClr val="CC0099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的值域</a:t>
                </a:r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，即</a:t>
                </a:r>
                <a:endParaRPr lang="en-US" altLang="zh-CN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 algn="ctr">
                  <a:buNone/>
                </a:pPr>
                <a:r>
                  <a:rPr lang="en-US" altLang="zh-CN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</a:t>
                </a:r>
                <a:r>
                  <a:rPr lang="en-US" altLang="zh-CN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 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𝑹</m:t>
                    </m:r>
                    <m:r>
                      <a:rPr lang="en-US" altLang="zh-CN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={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𝒚</m:t>
                    </m:r>
                    <m:r>
                      <a:rPr lang="en-US" altLang="zh-CN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|(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∃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  <m:r>
                      <a:rPr lang="en-US" altLang="zh-CN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d>
                      <m:dPr>
                        <m:begChr m:val="⟨"/>
                        <m:endChr m:val="⟩"/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d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𝑹</m:t>
                    </m:r>
                    <m:r>
                      <a:rPr lang="en-US" altLang="zh-CN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)}</m:t>
                    </m:r>
                  </m:oMath>
                </a14:m>
                <a:endParaRPr lang="en-US" altLang="zh-CN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 algn="just">
                  <a:buNone/>
                </a:pPr>
                <a:r>
                  <a:rPr lang="en-US" altLang="zh-CN" b="1" dirty="0" smtClean="0">
                    <a:ea typeface="Cambria Math" panose="02040503050406030204" pitchFamily="18" charset="0"/>
                  </a:rPr>
                  <a:t>   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𝑹</m:t>
                    </m:r>
                  </m:oMath>
                </a14:m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的前域和值域一起称作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solidFill>
                          <a:srgbClr val="CC0099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𝑹</m:t>
                    </m:r>
                  </m:oMath>
                </a14:m>
                <a:r>
                  <a:rPr lang="zh-CN" altLang="en-US" b="1" dirty="0" smtClean="0">
                    <a:solidFill>
                      <a:srgbClr val="CC0099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的域</a:t>
                </a:r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，记作</a:t>
                </a:r>
                <a:r>
                  <a:rPr lang="en-US" altLang="zh-CN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FLD 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𝑹</m:t>
                    </m:r>
                  </m:oMath>
                </a14:m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，即</a:t>
                </a:r>
                <a:endParaRPr lang="en-US" altLang="zh-CN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 algn="ctr">
                  <a:buNone/>
                </a:pPr>
                <a:r>
                  <a:rPr lang="en-US" altLang="zh-CN" b="1" dirty="0" smtClean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FLD 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𝑹</m:t>
                    </m:r>
                  </m:oMath>
                </a14:m>
                <a:r>
                  <a:rPr lang="en-US" altLang="zh-CN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</a:t>
                </a:r>
                <a:r>
                  <a:rPr lang="en-US" altLang="zh-CN" b="1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dom</a:t>
                </a:r>
                <a:r>
                  <a:rPr lang="en-US" altLang="zh-CN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𝑹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</m:oMath>
                </a14:m>
                <a:r>
                  <a:rPr lang="en-US" altLang="zh-CN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ran 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𝑹</m:t>
                    </m:r>
                  </m:oMath>
                </a14:m>
                <a:endParaRPr lang="en-US" altLang="zh-CN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 algn="just">
                  <a:buNone/>
                </a:pPr>
                <a:endParaRPr lang="zh-CN" altLang="en-US" b="1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7544" y="1124744"/>
                <a:ext cx="8424936" cy="5328592"/>
              </a:xfrm>
              <a:blipFill rotWithShape="0">
                <a:blip r:embed="rId2"/>
                <a:stretch>
                  <a:fillRect l="-1013" t="-1259" r="-10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C87BA-7BB4-4FBB-8EE6-A30C0FB65631}" type="datetime1">
              <a:rPr lang="zh-CN" altLang="en-US" smtClean="0"/>
              <a:pPr/>
              <a:t>2020/11/9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0C485-3EAF-4318-915D-9216C2569B1B}" type="slidenum">
              <a:rPr lang="zh-CN" altLang="en-US" smtClean="0"/>
              <a:pPr/>
              <a:t>31</a:t>
            </a:fld>
            <a:endParaRPr lang="zh-CN" altLang="en-US"/>
          </a:p>
        </p:txBody>
      </p:sp>
      <p:cxnSp>
        <p:nvCxnSpPr>
          <p:cNvPr id="7" name="直接连接符 6"/>
          <p:cNvCxnSpPr/>
          <p:nvPr/>
        </p:nvCxnSpPr>
        <p:spPr>
          <a:xfrm>
            <a:off x="4211960" y="1910320"/>
            <a:ext cx="144016" cy="28803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9451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3-5 </a:t>
            </a:r>
            <a:r>
              <a:rPr lang="zh-CN" altLang="en-US" dirty="0"/>
              <a:t>关系及其表示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264390" y="1038902"/>
                <a:ext cx="8568952" cy="4608512"/>
              </a:xfrm>
            </p:spPr>
            <p:txBody>
              <a:bodyPr>
                <a:normAutofit fontScale="92500"/>
              </a:bodyPr>
              <a:lstStyle/>
              <a:p>
                <a:r>
                  <a:rPr lang="zh-CN" altLang="en-US" b="1" dirty="0" smtClean="0">
                    <a:solidFill>
                      <a:srgbClr val="0000CC"/>
                    </a:solidFill>
                  </a:rPr>
                  <a:t>例题</a:t>
                </a:r>
                <a:r>
                  <a:rPr lang="en-US" altLang="zh-CN" b="1" dirty="0" smtClean="0">
                    <a:solidFill>
                      <a:srgbClr val="0000CC"/>
                    </a:solidFill>
                  </a:rPr>
                  <a:t>1</a:t>
                </a:r>
                <a:r>
                  <a:rPr lang="en-US" altLang="zh-CN" b="1" dirty="0" smtClean="0"/>
                  <a:t> </a:t>
                </a:r>
                <a:r>
                  <a:rPr lang="zh-CN" altLang="en-US" b="1" dirty="0" smtClean="0"/>
                  <a:t>设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={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zh-CN" altLang="en-US" b="1" dirty="0" smtClean="0"/>
                  <a:t>，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𝑩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={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𝟒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zh-CN" altLang="en-US" b="1" dirty="0" smtClean="0"/>
                  <a:t>，</a:t>
                </a:r>
                <a:endParaRPr lang="en-US" altLang="zh-CN" b="1" i="1" dirty="0" smtClean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𝑯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={</m:t>
                    </m:r>
                    <m:d>
                      <m:dPr>
                        <m:begChr m:val="⟨"/>
                        <m:endChr m:val="⟩"/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begChr m:val="⟨"/>
                        <m:endChr m:val="⟩"/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𝟒</m:t>
                        </m:r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begChr m:val="⟨"/>
                        <m:endChr m:val="⟩"/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𝟒</m:t>
                        </m:r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begChr m:val="⟨"/>
                        <m:endChr m:val="⟩"/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𝟒</m:t>
                        </m:r>
                      </m:e>
                    </m:d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zh-CN" altLang="en-US" b="1" dirty="0" smtClean="0"/>
                  <a:t>，</a:t>
                </a:r>
                <a:endParaRPr lang="en-US" altLang="zh-CN" b="1" dirty="0" smtClean="0"/>
              </a:p>
              <a:p>
                <a:pPr marL="0" indent="0">
                  <a:buNone/>
                </a:pPr>
                <a:r>
                  <a:rPr lang="zh-CN" altLang="en-US" b="1" dirty="0" smtClean="0"/>
                  <a:t>  求</a:t>
                </a:r>
                <a:r>
                  <a:rPr lang="en-US" altLang="zh-CN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dom 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𝑯</m:t>
                    </m:r>
                  </m:oMath>
                </a14:m>
                <a:r>
                  <a:rPr lang="zh-CN" altLang="en-US" b="1" dirty="0" smtClean="0"/>
                  <a:t>，</a:t>
                </a:r>
                <a:r>
                  <a:rPr lang="en-US" altLang="zh-CN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ran 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𝑯</m:t>
                    </m:r>
                  </m:oMath>
                </a14:m>
                <a:r>
                  <a:rPr lang="en-US" altLang="zh-CN" b="1" dirty="0" smtClean="0"/>
                  <a:t>,</a:t>
                </a:r>
                <a:r>
                  <a:rPr lang="en-US" altLang="zh-CN" b="1" dirty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FLD 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𝑯</m:t>
                    </m:r>
                  </m:oMath>
                </a14:m>
                <a:r>
                  <a:rPr lang="zh-CN" altLang="en-US" b="1" dirty="0" smtClean="0"/>
                  <a:t>。</a:t>
                </a:r>
                <a:endParaRPr lang="en-US" altLang="zh-CN" b="1" dirty="0" smtClean="0"/>
              </a:p>
              <a:p>
                <a:pPr marL="0" indent="0">
                  <a:buNone/>
                </a:pPr>
                <a:r>
                  <a:rPr lang="en-US" altLang="zh-CN" b="1" dirty="0"/>
                  <a:t> </a:t>
                </a:r>
                <a:r>
                  <a:rPr lang="en-US" altLang="zh-CN" b="1" dirty="0" smtClean="0"/>
                  <a:t> </a:t>
                </a:r>
                <a:r>
                  <a:rPr lang="zh-CN" altLang="en-US" b="1" dirty="0" smtClean="0"/>
                  <a:t>解</a:t>
                </a:r>
                <a:r>
                  <a:rPr lang="en-US" altLang="zh-CN" b="1" dirty="0" smtClean="0"/>
                  <a:t>. </a:t>
                </a:r>
                <a:r>
                  <a:rPr lang="en-US" altLang="zh-CN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dom 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𝑯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={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𝟑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altLang="zh-CN" b="1" dirty="0" smtClean="0"/>
                  <a:t>,</a:t>
                </a:r>
                <a:r>
                  <a:rPr lang="en-US" altLang="zh-CN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ran 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𝑯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={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𝟒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zh-CN" altLang="en-US" b="1" dirty="0" smtClean="0"/>
                  <a:t>，</a:t>
                </a:r>
                <a:r>
                  <a:rPr lang="en-US" altLang="zh-CN" b="1" dirty="0" smtClean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FLD 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𝑯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={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𝟑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𝟒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zh-CN" altLang="en-US" b="1" dirty="0" smtClean="0"/>
                  <a:t>。</a:t>
                </a:r>
                <a:endParaRPr lang="en-US" altLang="zh-CN" b="1" dirty="0" smtClean="0"/>
              </a:p>
              <a:p>
                <a:r>
                  <a:rPr lang="zh-CN" altLang="en-US" b="1" dirty="0" smtClean="0">
                    <a:solidFill>
                      <a:srgbClr val="0000CC"/>
                    </a:solidFill>
                  </a:rPr>
                  <a:t>定义</a:t>
                </a:r>
                <a:r>
                  <a:rPr lang="en-US" altLang="zh-CN" b="1" dirty="0" smtClean="0">
                    <a:solidFill>
                      <a:srgbClr val="0000CC"/>
                    </a:solidFill>
                  </a:rPr>
                  <a:t>3-5.3 </a:t>
                </a:r>
                <a:r>
                  <a:rPr lang="zh-CN" altLang="en-US" b="1" dirty="0" smtClean="0"/>
                  <a:t>令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zh-CN" altLang="en-US" b="1" dirty="0" smtClean="0"/>
                  <a:t>和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𝒀</m:t>
                    </m:r>
                  </m:oMath>
                </a14:m>
                <a:r>
                  <a:rPr lang="zh-CN" altLang="en-US" b="1" dirty="0" smtClean="0"/>
                  <a:t>是任意两个集合，</a:t>
                </a:r>
                <a:r>
                  <a:rPr lang="zh-CN" altLang="en-US" b="1" dirty="0" smtClean="0">
                    <a:solidFill>
                      <a:srgbClr val="CC0099"/>
                    </a:solidFill>
                  </a:rPr>
                  <a:t>直积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solidFill>
                          <a:srgbClr val="CC0099"/>
                        </a:solidFill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altLang="zh-CN" b="1" i="1" smtClean="0">
                        <a:solidFill>
                          <a:srgbClr val="CC0099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CN" b="1" i="1" smtClean="0">
                        <a:solidFill>
                          <a:srgbClr val="CC0099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𝒀</m:t>
                    </m:r>
                  </m:oMath>
                </a14:m>
                <a:r>
                  <a:rPr lang="zh-CN" altLang="en-US" b="1" dirty="0" smtClean="0">
                    <a:solidFill>
                      <a:srgbClr val="CC0099"/>
                    </a:solidFill>
                  </a:rPr>
                  <a:t>的子集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solidFill>
                          <a:srgbClr val="CC0099"/>
                        </a:solidFill>
                        <a:latin typeface="Cambria Math" panose="02040503050406030204" pitchFamily="18" charset="0"/>
                      </a:rPr>
                      <m:t>𝑹</m:t>
                    </m:r>
                  </m:oMath>
                </a14:m>
                <a:r>
                  <a:rPr lang="zh-CN" altLang="en-US" b="1" dirty="0" smtClean="0">
                    <a:solidFill>
                      <a:srgbClr val="CC0099"/>
                    </a:solidFill>
                  </a:rPr>
                  <a:t>称作</a:t>
                </a:r>
                <a14:m>
                  <m:oMath xmlns:m="http://schemas.openxmlformats.org/officeDocument/2006/math">
                    <m:r>
                      <a:rPr lang="en-US" altLang="zh-CN" b="1" i="1">
                        <a:solidFill>
                          <a:srgbClr val="CC0099"/>
                        </a:solidFill>
                        <a:latin typeface="Cambria Math" panose="02040503050406030204" pitchFamily="18" charset="0"/>
                      </a:rPr>
                      <m:t>𝑿</m:t>
                    </m:r>
                    <m:r>
                      <a:rPr lang="zh-CN" altLang="en-US" b="1" i="1" smtClean="0">
                        <a:solidFill>
                          <a:srgbClr val="CC0099"/>
                        </a:solidFill>
                        <a:latin typeface="Cambria Math" panose="02040503050406030204" pitchFamily="18" charset="0"/>
                      </a:rPr>
                      <m:t>到</m:t>
                    </m:r>
                    <m:r>
                      <a:rPr lang="en-US" altLang="zh-CN" b="1" i="1" dirty="0">
                        <a:solidFill>
                          <a:srgbClr val="CC0099"/>
                        </a:solidFill>
                        <a:latin typeface="Cambria Math" panose="02040503050406030204" pitchFamily="18" charset="0"/>
                      </a:rPr>
                      <m:t>𝒀</m:t>
                    </m:r>
                  </m:oMath>
                </a14:m>
                <a:r>
                  <a:rPr lang="zh-CN" altLang="en-US" b="1" dirty="0" smtClean="0">
                    <a:solidFill>
                      <a:srgbClr val="CC0099"/>
                    </a:solidFill>
                  </a:rPr>
                  <a:t>的关系</a:t>
                </a:r>
                <a:r>
                  <a:rPr lang="zh-CN" altLang="en-US" b="1" dirty="0" smtClean="0"/>
                  <a:t>。</a:t>
                </a:r>
                <a:endParaRPr lang="en-US" altLang="zh-CN" b="1" dirty="0" smtClean="0"/>
              </a:p>
              <a:p>
                <a:r>
                  <a:rPr lang="zh-CN" altLang="en-US" b="1" dirty="0"/>
                  <a:t>注：</a:t>
                </a:r>
                <a:r>
                  <a:rPr lang="en-US" altLang="zh-CN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dom 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𝑹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⊆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zh-CN" altLang="en-US" b="1" dirty="0"/>
                  <a:t>，</a:t>
                </a:r>
                <a:r>
                  <a:rPr lang="en-US" altLang="zh-CN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ran 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𝑹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⊆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𝒀</m:t>
                    </m:r>
                  </m:oMath>
                </a14:m>
                <a:r>
                  <a:rPr lang="zh-CN" altLang="en-US" b="1" dirty="0" smtClean="0"/>
                  <a:t>，</a:t>
                </a:r>
                <a:r>
                  <a:rPr lang="en-US" altLang="zh-CN" b="1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𝑹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⊆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𝑿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𝒀</m:t>
                    </m:r>
                  </m:oMath>
                </a14:m>
                <a:r>
                  <a:rPr lang="zh-CN" altLang="en-US" b="1" dirty="0" smtClean="0"/>
                  <a:t>。</a:t>
                </a:r>
                <a:endParaRPr lang="zh-CN" altLang="en-US" b="1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4390" y="1038902"/>
                <a:ext cx="8568952" cy="4608512"/>
              </a:xfrm>
              <a:blipFill rotWithShape="0">
                <a:blip r:embed="rId2"/>
                <a:stretch>
                  <a:fillRect l="-782" t="-11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C87BA-7BB4-4FBB-8EE6-A30C0FB65631}" type="datetime1">
              <a:rPr lang="zh-CN" altLang="en-US" smtClean="0"/>
              <a:pPr/>
              <a:t>2020/11/9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0C485-3EAF-4318-915D-9216C2569B1B}" type="slidenum">
              <a:rPr lang="zh-CN" altLang="en-US" smtClean="0"/>
              <a:pPr/>
              <a:t>32</a:t>
            </a:fld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683568" y="4221088"/>
            <a:ext cx="2016224" cy="194421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6540574" y="4221088"/>
            <a:ext cx="2016224" cy="194421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1403648" y="4437112"/>
            <a:ext cx="887760" cy="151216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6876256" y="4410916"/>
            <a:ext cx="887760" cy="151216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1327266" y="4329100"/>
            <a:ext cx="216024" cy="21602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1149433" y="5661248"/>
            <a:ext cx="216024" cy="21602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958689" y="4708756"/>
            <a:ext cx="216024" cy="21602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1726419" y="4600744"/>
            <a:ext cx="216024" cy="21602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7212124" y="4548764"/>
            <a:ext cx="216024" cy="21602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899592" y="5190117"/>
            <a:ext cx="216024" cy="21602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1720195" y="5491036"/>
            <a:ext cx="216024" cy="21602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1631504" y="5032792"/>
            <a:ext cx="216024" cy="21602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7212124" y="5490497"/>
            <a:ext cx="216024" cy="21602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7048663" y="4993666"/>
            <a:ext cx="216024" cy="21602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8099698" y="4777642"/>
            <a:ext cx="216024" cy="21602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8052395" y="5239287"/>
            <a:ext cx="216024" cy="21602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/>
          <p:cNvSpPr/>
          <p:nvPr/>
        </p:nvSpPr>
        <p:spPr>
          <a:xfrm>
            <a:off x="7821435" y="5706521"/>
            <a:ext cx="216024" cy="21602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/>
              <p:cNvSpPr txBox="1"/>
              <p:nvPr/>
            </p:nvSpPr>
            <p:spPr>
              <a:xfrm>
                <a:off x="7751837" y="4686131"/>
                <a:ext cx="36004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3" name="文本框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1837" y="4686131"/>
                <a:ext cx="360040" cy="369332"/>
              </a:xfrm>
              <a:prstGeom prst="rect">
                <a:avLst/>
              </a:prstGeom>
              <a:blipFill rotWithShape="0">
                <a:blip r:embed="rId3"/>
                <a:stretch>
                  <a:fillRect r="-1695" b="-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/>
              <p:cNvSpPr txBox="1"/>
              <p:nvPr/>
            </p:nvSpPr>
            <p:spPr>
              <a:xfrm>
                <a:off x="1504463" y="4135889"/>
                <a:ext cx="36004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4" name="文本框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4463" y="4135889"/>
                <a:ext cx="360040" cy="36933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/>
              <p:cNvSpPr txBox="1"/>
              <p:nvPr/>
            </p:nvSpPr>
            <p:spPr>
              <a:xfrm>
                <a:off x="1023403" y="4462312"/>
                <a:ext cx="36004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5" name="文本框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3403" y="4462312"/>
                <a:ext cx="360040" cy="369332"/>
              </a:xfrm>
              <a:prstGeom prst="rect">
                <a:avLst/>
              </a:prstGeom>
              <a:blipFill rotWithShape="0">
                <a:blip r:embed="rId5"/>
                <a:stretch>
                  <a:fillRect r="-16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/>
              <p:cNvSpPr txBox="1"/>
              <p:nvPr/>
            </p:nvSpPr>
            <p:spPr>
              <a:xfrm>
                <a:off x="1055787" y="5059711"/>
                <a:ext cx="36004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6" name="文本框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787" y="5059711"/>
                <a:ext cx="360040" cy="369332"/>
              </a:xfrm>
              <a:prstGeom prst="rect">
                <a:avLst/>
              </a:prstGeom>
              <a:blipFill rotWithShape="0">
                <a:blip r:embed="rId6"/>
                <a:stretch>
                  <a:fillRect r="-305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/>
              <p:cNvSpPr txBox="1"/>
              <p:nvPr/>
            </p:nvSpPr>
            <p:spPr>
              <a:xfrm>
                <a:off x="834393" y="5462748"/>
                <a:ext cx="36004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7" name="文本框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393" y="5462748"/>
                <a:ext cx="360040" cy="369332"/>
              </a:xfrm>
              <a:prstGeom prst="rect">
                <a:avLst/>
              </a:prstGeom>
              <a:blipFill rotWithShape="0">
                <a:blip r:embed="rId7"/>
                <a:stretch>
                  <a:fillRect r="-16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/>
              <p:cNvSpPr txBox="1"/>
              <p:nvPr/>
            </p:nvSpPr>
            <p:spPr>
              <a:xfrm>
                <a:off x="1877525" y="4558476"/>
                <a:ext cx="36004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8" name="文本框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7525" y="4558476"/>
                <a:ext cx="360040" cy="369332"/>
              </a:xfrm>
              <a:prstGeom prst="rect">
                <a:avLst/>
              </a:prstGeom>
              <a:blipFill rotWithShape="0">
                <a:blip r:embed="rId8"/>
                <a:stretch>
                  <a:fillRect r="-16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本框 28"/>
              <p:cNvSpPr txBox="1"/>
              <p:nvPr/>
            </p:nvSpPr>
            <p:spPr>
              <a:xfrm>
                <a:off x="1819217" y="4972264"/>
                <a:ext cx="36004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9" name="文本框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9217" y="4972264"/>
                <a:ext cx="360040" cy="369332"/>
              </a:xfrm>
              <a:prstGeom prst="rect">
                <a:avLst/>
              </a:prstGeom>
              <a:blipFill rotWithShape="0">
                <a:blip r:embed="rId9"/>
                <a:stretch>
                  <a:fillRect r="-33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本框 29"/>
              <p:cNvSpPr txBox="1"/>
              <p:nvPr/>
            </p:nvSpPr>
            <p:spPr>
              <a:xfrm>
                <a:off x="1877525" y="5283664"/>
                <a:ext cx="36004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0" name="文本框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7525" y="5283664"/>
                <a:ext cx="360040" cy="369332"/>
              </a:xfrm>
              <a:prstGeom prst="rect">
                <a:avLst/>
              </a:prstGeom>
              <a:blipFill rotWithShape="0">
                <a:blip r:embed="rId10"/>
                <a:stretch>
                  <a:fillRect r="-33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本框 30"/>
              <p:cNvSpPr txBox="1"/>
              <p:nvPr/>
            </p:nvSpPr>
            <p:spPr>
              <a:xfrm>
                <a:off x="7731907" y="5133039"/>
                <a:ext cx="36004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1" name="文本框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1907" y="5133039"/>
                <a:ext cx="360040" cy="369332"/>
              </a:xfrm>
              <a:prstGeom prst="rect">
                <a:avLst/>
              </a:prstGeom>
              <a:blipFill rotWithShape="0">
                <a:blip r:embed="rId11"/>
                <a:stretch>
                  <a:fillRect r="-3390" b="-65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本框 31"/>
              <p:cNvSpPr txBox="1"/>
              <p:nvPr/>
            </p:nvSpPr>
            <p:spPr>
              <a:xfrm>
                <a:off x="7517593" y="5790304"/>
                <a:ext cx="36004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2" name="文本框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7593" y="5790304"/>
                <a:ext cx="360040" cy="369332"/>
              </a:xfrm>
              <a:prstGeom prst="rect">
                <a:avLst/>
              </a:prstGeom>
              <a:blipFill rotWithShape="0">
                <a:blip r:embed="rId12"/>
                <a:stretch>
                  <a:fillRect r="-3390" b="-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本框 32"/>
              <p:cNvSpPr txBox="1"/>
              <p:nvPr/>
            </p:nvSpPr>
            <p:spPr>
              <a:xfrm>
                <a:off x="7364465" y="4524090"/>
                <a:ext cx="36004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3" name="文本框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4465" y="4524090"/>
                <a:ext cx="360040" cy="369332"/>
              </a:xfrm>
              <a:prstGeom prst="rect">
                <a:avLst/>
              </a:prstGeom>
              <a:blipFill rotWithShape="0">
                <a:blip r:embed="rId13"/>
                <a:stretch>
                  <a:fillRect r="-1695" b="-65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本框 33"/>
              <p:cNvSpPr txBox="1"/>
              <p:nvPr/>
            </p:nvSpPr>
            <p:spPr>
              <a:xfrm>
                <a:off x="7216205" y="4913429"/>
                <a:ext cx="36004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4" name="文本框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6205" y="4913429"/>
                <a:ext cx="360040" cy="369332"/>
              </a:xfrm>
              <a:prstGeom prst="rect">
                <a:avLst/>
              </a:prstGeom>
              <a:blipFill rotWithShape="0">
                <a:blip r:embed="rId14"/>
                <a:stretch>
                  <a:fillRect r="-1695" b="-65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本框 34"/>
              <p:cNvSpPr txBox="1"/>
              <p:nvPr/>
            </p:nvSpPr>
            <p:spPr>
              <a:xfrm>
                <a:off x="7380171" y="5242390"/>
                <a:ext cx="36004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5" name="文本框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0171" y="5242390"/>
                <a:ext cx="360040" cy="369332"/>
              </a:xfrm>
              <a:prstGeom prst="rect">
                <a:avLst/>
              </a:prstGeom>
              <a:blipFill rotWithShape="0">
                <a:blip r:embed="rId15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弧形 35"/>
          <p:cNvSpPr/>
          <p:nvPr/>
        </p:nvSpPr>
        <p:spPr>
          <a:xfrm>
            <a:off x="1839166" y="4382549"/>
            <a:ext cx="5419401" cy="375863"/>
          </a:xfrm>
          <a:prstGeom prst="arc">
            <a:avLst>
              <a:gd name="adj1" fmla="val 10797185"/>
              <a:gd name="adj2" fmla="val 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8" name="直接连接符 37"/>
          <p:cNvCxnSpPr>
            <a:endCxn id="19" idx="2"/>
          </p:cNvCxnSpPr>
          <p:nvPr/>
        </p:nvCxnSpPr>
        <p:spPr>
          <a:xfrm>
            <a:off x="1969775" y="4646978"/>
            <a:ext cx="5078888" cy="4547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>
            <a:endCxn id="18" idx="2"/>
          </p:cNvCxnSpPr>
          <p:nvPr/>
        </p:nvCxnSpPr>
        <p:spPr>
          <a:xfrm>
            <a:off x="1849797" y="5155674"/>
            <a:ext cx="5362327" cy="44283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任意多边形 43"/>
          <p:cNvSpPr/>
          <p:nvPr/>
        </p:nvSpPr>
        <p:spPr>
          <a:xfrm>
            <a:off x="1936219" y="5117637"/>
            <a:ext cx="5103514" cy="534868"/>
          </a:xfrm>
          <a:custGeom>
            <a:avLst/>
            <a:gdLst>
              <a:gd name="connsiteX0" fmla="*/ 0 w 5184476"/>
              <a:gd name="connsiteY0" fmla="*/ 301924 h 301924"/>
              <a:gd name="connsiteX1" fmla="*/ 5184476 w 5184476"/>
              <a:gd name="connsiteY1" fmla="*/ 0 h 301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184476" h="301924">
                <a:moveTo>
                  <a:pt x="0" y="301924"/>
                </a:moveTo>
                <a:lnTo>
                  <a:pt x="5184476" y="0"/>
                </a:ln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矩形 44"/>
              <p:cNvSpPr/>
              <p:nvPr/>
            </p:nvSpPr>
            <p:spPr>
              <a:xfrm>
                <a:off x="2231572" y="6098265"/>
                <a:ext cx="80695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dom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5" name="矩形 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1572" y="6098265"/>
                <a:ext cx="806952" cy="369332"/>
              </a:xfrm>
              <a:prstGeom prst="rect">
                <a:avLst/>
              </a:prstGeom>
              <a:blipFill rotWithShape="0">
                <a:blip r:embed="rId16"/>
                <a:stretch>
                  <a:fillRect l="-6061" t="-9836" b="-229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矩形 45"/>
              <p:cNvSpPr/>
              <p:nvPr/>
            </p:nvSpPr>
            <p:spPr>
              <a:xfrm>
                <a:off x="6137098" y="6035610"/>
                <a:ext cx="69153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ran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6" name="矩形 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7098" y="6035610"/>
                <a:ext cx="691536" cy="369332"/>
              </a:xfrm>
              <a:prstGeom prst="rect">
                <a:avLst/>
              </a:prstGeom>
              <a:blipFill rotWithShape="0">
                <a:blip r:embed="rId17"/>
                <a:stretch>
                  <a:fillRect l="-7965" t="-9836" b="-229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直接箭头连接符 47"/>
          <p:cNvCxnSpPr>
            <a:endCxn id="45" idx="0"/>
          </p:cNvCxnSpPr>
          <p:nvPr/>
        </p:nvCxnSpPr>
        <p:spPr>
          <a:xfrm>
            <a:off x="1969775" y="5755421"/>
            <a:ext cx="665273" cy="34284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箭头连接符 49"/>
          <p:cNvCxnSpPr>
            <a:stCxn id="18" idx="3"/>
            <a:endCxn id="46" idx="0"/>
          </p:cNvCxnSpPr>
          <p:nvPr/>
        </p:nvCxnSpPr>
        <p:spPr>
          <a:xfrm flipH="1">
            <a:off x="6482866" y="5674885"/>
            <a:ext cx="760894" cy="36072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8804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3-5 </a:t>
            </a:r>
            <a:r>
              <a:rPr lang="zh-CN" altLang="en-US" dirty="0"/>
              <a:t>关系及其表示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𝑿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𝒀</m:t>
                    </m:r>
                  </m:oMath>
                </a14:m>
                <a:r>
                  <a:rPr lang="zh-CN" altLang="en-US" b="1" dirty="0" smtClean="0"/>
                  <a:t>的两个平凡子集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𝑿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𝒀</m:t>
                    </m:r>
                  </m:oMath>
                </a14:m>
                <a:r>
                  <a:rPr lang="zh-CN" altLang="en-US" b="1" dirty="0" smtClean="0"/>
                  <a:t>和</a:t>
                </a:r>
                <a14:m>
                  <m:oMath xmlns:m="http://schemas.openxmlformats.org/officeDocument/2006/math">
                    <m:r>
                      <a:rPr lang="zh-CN" altLang="en-US" b="1" i="1" dirty="0" smtClean="0">
                        <a:latin typeface="Cambria Math" panose="02040503050406030204" pitchFamily="18" charset="0"/>
                      </a:rPr>
                      <m:t>∅</m:t>
                    </m:r>
                  </m:oMath>
                </a14:m>
                <a:r>
                  <a:rPr lang="zh-CN" altLang="en-US" b="1" dirty="0" smtClean="0"/>
                  <a:t>，分别称为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solidFill>
                          <a:srgbClr val="CC0099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zh-CN" altLang="en-US" b="1" dirty="0" smtClean="0">
                    <a:solidFill>
                      <a:srgbClr val="CC0099"/>
                    </a:solidFill>
                  </a:rPr>
                  <a:t>到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solidFill>
                          <a:srgbClr val="CC0099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𝒀</m:t>
                    </m:r>
                  </m:oMath>
                </a14:m>
                <a:r>
                  <a:rPr lang="zh-CN" altLang="en-US" b="1" dirty="0" smtClean="0">
                    <a:solidFill>
                      <a:srgbClr val="CC0099"/>
                    </a:solidFill>
                  </a:rPr>
                  <a:t>的全域关系和空关系</a:t>
                </a:r>
                <a:r>
                  <a:rPr lang="zh-CN" altLang="en-US" b="1" dirty="0" smtClean="0"/>
                  <a:t>。</a:t>
                </a:r>
                <a:endParaRPr lang="en-US" altLang="zh-CN" b="1" dirty="0" smtClean="0"/>
              </a:p>
              <a:p>
                <a:r>
                  <a:rPr lang="zh-CN" altLang="en-US" b="1" dirty="0" smtClean="0"/>
                  <a:t>当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𝒀</m:t>
                    </m:r>
                  </m:oMath>
                </a14:m>
                <a:r>
                  <a:rPr lang="zh-CN" altLang="en-US" b="1" dirty="0" smtClean="0"/>
                  <a:t>时，关系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𝑹</m:t>
                    </m:r>
                  </m:oMath>
                </a14:m>
                <a:r>
                  <a:rPr lang="zh-CN" altLang="en-US" b="1" dirty="0" smtClean="0"/>
                  <a:t>是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𝑿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zh-CN" altLang="en-US" b="1" dirty="0" smtClean="0"/>
                  <a:t>的子集，这时称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𝑹</m:t>
                    </m:r>
                  </m:oMath>
                </a14:m>
                <a:r>
                  <a:rPr lang="zh-CN" altLang="en-US" b="1" dirty="0" smtClean="0"/>
                  <a:t>为在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zh-CN" altLang="en-US" b="1" dirty="0" smtClean="0"/>
                  <a:t>上的二元关系。</a:t>
                </a:r>
                <a:endParaRPr lang="en-US" altLang="zh-CN" b="1" dirty="0" smtClean="0"/>
              </a:p>
              <a:p>
                <a:r>
                  <a:rPr lang="zh-CN" altLang="en-US" b="1" dirty="0" smtClean="0">
                    <a:solidFill>
                      <a:srgbClr val="0000CC"/>
                    </a:solidFill>
                  </a:rPr>
                  <a:t>例题</a:t>
                </a:r>
                <a:r>
                  <a:rPr lang="en-US" altLang="zh-CN" b="1" dirty="0" smtClean="0">
                    <a:solidFill>
                      <a:srgbClr val="0000CC"/>
                    </a:solidFill>
                  </a:rPr>
                  <a:t>2</a:t>
                </a:r>
                <a:r>
                  <a:rPr lang="en-US" altLang="zh-CN" b="1" dirty="0" smtClean="0"/>
                  <a:t> </a:t>
                </a:r>
                <a:r>
                  <a:rPr lang="zh-CN" altLang="en-US" b="1" dirty="0" smtClean="0"/>
                  <a:t>设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={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𝟒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zh-CN" altLang="en-US" b="1" dirty="0" smtClean="0"/>
                  <a:t>，求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zh-CN" altLang="en-US" b="1" dirty="0" smtClean="0"/>
                  <a:t>上的关系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zh-CN" altLang="en-US" b="1" dirty="0" smtClean="0"/>
                  <a:t>及</a:t>
                </a:r>
                <a:r>
                  <a:rPr lang="en-US" altLang="zh-CN" b="1" dirty="0" err="1" smtClean="0"/>
                  <a:t>dom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altLang="zh-CN" b="1" dirty="0" smtClean="0"/>
                  <a:t>,ran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zh-CN" altLang="en-US" b="1" dirty="0" smtClean="0"/>
                  <a:t>。</a:t>
                </a:r>
                <a:endParaRPr lang="en-US" altLang="zh-CN" b="1" dirty="0" smtClean="0"/>
              </a:p>
              <a:p>
                <a:pPr marL="0" indent="0">
                  <a:buNone/>
                </a:pPr>
                <a:r>
                  <a:rPr lang="zh-CN" altLang="en-US" b="1" dirty="0" smtClean="0"/>
                  <a:t>  解</a:t>
                </a:r>
                <a:r>
                  <a:rPr lang="en-US" altLang="zh-CN" b="1" dirty="0" smtClean="0"/>
                  <a:t>. 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={</m:t>
                    </m:r>
                    <m:d>
                      <m:dPr>
                        <m:begChr m:val="⟨"/>
                        <m:endChr m:val="⟩"/>
                        <m:ctrlP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d>
                      <m:dPr>
                        <m:begChr m:val="⟨"/>
                        <m:endChr m:val="⟩"/>
                        <m:ctrlP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𝟑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d>
                      <m:dPr>
                        <m:begChr m:val="⟨"/>
                        <m:endChr m:val="⟩"/>
                        <m:ctrlP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𝟒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d>
                      <m:dPr>
                        <m:begChr m:val="⟨"/>
                        <m:endChr m:val="⟩"/>
                        <m:ctrlP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𝟑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d>
                      <m:dPr>
                        <m:begChr m:val="⟨"/>
                        <m:endChr m:val="⟩"/>
                        <m:ctrlP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𝟒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d>
                      <m:dPr>
                        <m:begChr m:val="⟨"/>
                        <m:endChr m:val="⟩"/>
                        <m:ctrlP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𝟒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𝟑</m:t>
                        </m:r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endParaRPr lang="en-US" altLang="zh-CN" b="1" dirty="0" smtClean="0"/>
              </a:p>
              <a:p>
                <a:pPr marL="0" indent="0" algn="ctr">
                  <a:buNone/>
                </a:pPr>
                <a:r>
                  <a:rPr lang="en-US" altLang="zh-CN" b="1" dirty="0"/>
                  <a:t>dom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={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𝟑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𝟒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altLang="zh-CN" b="1" dirty="0" smtClean="0"/>
                  <a:t>,</a:t>
                </a:r>
                <a:r>
                  <a:rPr lang="en-US" altLang="zh-CN" b="1" dirty="0"/>
                  <a:t> ran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={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𝟑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endParaRPr lang="en-US" altLang="zh-CN" b="1" dirty="0" smtClean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37" t="-1455" r="-2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C87BA-7BB4-4FBB-8EE6-A30C0FB65631}" type="datetime1">
              <a:rPr lang="zh-CN" altLang="en-US" smtClean="0"/>
              <a:pPr/>
              <a:t>2020/11/9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0C485-3EAF-4318-915D-9216C2569B1B}" type="slidenum">
              <a:rPr lang="zh-CN" altLang="en-US" smtClean="0"/>
              <a:pPr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3829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3-5 </a:t>
            </a:r>
            <a:r>
              <a:rPr lang="zh-CN" altLang="en-US" dirty="0"/>
              <a:t>关系及其表示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67544" y="1052736"/>
                <a:ext cx="8229600" cy="5303614"/>
              </a:xfrm>
            </p:spPr>
            <p:txBody>
              <a:bodyPr>
                <a:normAutofit fontScale="92500"/>
              </a:bodyPr>
              <a:lstStyle/>
              <a:p>
                <a:r>
                  <a:rPr lang="zh-CN" altLang="en-US" sz="2600" b="1" dirty="0" smtClean="0">
                    <a:solidFill>
                      <a:srgbClr val="0000CC"/>
                    </a:solidFill>
                  </a:rPr>
                  <a:t>例题</a:t>
                </a:r>
                <a:r>
                  <a:rPr lang="en-US" altLang="zh-CN" sz="2600" b="1" dirty="0">
                    <a:solidFill>
                      <a:srgbClr val="0000CC"/>
                    </a:solidFill>
                  </a:rPr>
                  <a:t>3</a:t>
                </a:r>
                <a:r>
                  <a:rPr lang="en-US" altLang="zh-CN" sz="2600" b="1" dirty="0"/>
                  <a:t> </a:t>
                </a:r>
                <a:r>
                  <a:rPr lang="zh-CN" altLang="en-US" sz="2600" b="1" dirty="0"/>
                  <a:t>若</a:t>
                </a:r>
                <a14:m>
                  <m:oMath xmlns:m="http://schemas.openxmlformats.org/officeDocument/2006/math">
                    <m:r>
                      <a:rPr lang="en-US" altLang="zh-CN" sz="2600" b="1" i="1">
                        <a:latin typeface="Cambria Math" panose="02040503050406030204" pitchFamily="18" charset="0"/>
                      </a:rPr>
                      <m:t>𝑯</m:t>
                    </m:r>
                    <m:r>
                      <a:rPr lang="en-US" altLang="zh-CN" sz="2600" b="1" i="1">
                        <a:latin typeface="Cambria Math" panose="02040503050406030204" pitchFamily="18" charset="0"/>
                      </a:rPr>
                      <m:t>={</m:t>
                    </m:r>
                    <m:r>
                      <a:rPr lang="en-US" altLang="zh-CN" sz="2600" b="1" i="1">
                        <a:latin typeface="Cambria Math" panose="02040503050406030204" pitchFamily="18" charset="0"/>
                      </a:rPr>
                      <m:t>𝒇</m:t>
                    </m:r>
                    <m:r>
                      <a:rPr lang="en-US" altLang="zh-CN" sz="2600" b="1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600" b="1" i="1">
                        <a:latin typeface="Cambria Math" panose="02040503050406030204" pitchFamily="18" charset="0"/>
                      </a:rPr>
                      <m:t>𝒎</m:t>
                    </m:r>
                    <m:r>
                      <a:rPr lang="en-US" altLang="zh-CN" sz="2600" b="1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600" b="1" i="1">
                        <a:latin typeface="Cambria Math" panose="02040503050406030204" pitchFamily="18" charset="0"/>
                      </a:rPr>
                      <m:t>𝒔</m:t>
                    </m:r>
                    <m:r>
                      <a:rPr lang="en-US" altLang="zh-CN" sz="2600" b="1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600" b="1" i="1">
                        <a:latin typeface="Cambria Math" panose="02040503050406030204" pitchFamily="18" charset="0"/>
                      </a:rPr>
                      <m:t>𝒅</m:t>
                    </m:r>
                    <m:r>
                      <a:rPr lang="en-US" altLang="zh-CN" sz="2600" b="1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zh-CN" altLang="en-US" sz="2600" b="1" dirty="0"/>
                  <a:t>表示一个家庭中父、母、子、女四个人的集合，确定</a:t>
                </a:r>
                <a14:m>
                  <m:oMath xmlns:m="http://schemas.openxmlformats.org/officeDocument/2006/math">
                    <m:r>
                      <a:rPr lang="en-US" altLang="zh-CN" sz="2600" b="1" i="1">
                        <a:latin typeface="Cambria Math" panose="02040503050406030204" pitchFamily="18" charset="0"/>
                      </a:rPr>
                      <m:t>𝑯</m:t>
                    </m:r>
                  </m:oMath>
                </a14:m>
                <a:r>
                  <a:rPr lang="zh-CN" altLang="en-US" sz="2600" b="1" dirty="0"/>
                  <a:t>上的全域关系和空关系，另外再确定</a:t>
                </a:r>
                <a14:m>
                  <m:oMath xmlns:m="http://schemas.openxmlformats.org/officeDocument/2006/math">
                    <m:r>
                      <a:rPr lang="en-US" altLang="zh-CN" sz="2600" b="1" i="1">
                        <a:latin typeface="Cambria Math" panose="02040503050406030204" pitchFamily="18" charset="0"/>
                      </a:rPr>
                      <m:t>𝑯</m:t>
                    </m:r>
                  </m:oMath>
                </a14:m>
                <a:r>
                  <a:rPr lang="zh-CN" altLang="en-US" sz="2600" b="1" dirty="0"/>
                  <a:t>上的一个关系，指出该关系的值域和前域。</a:t>
                </a:r>
              </a:p>
              <a:p>
                <a:r>
                  <a:rPr lang="zh-CN" altLang="en-US" sz="2600" b="1" dirty="0" smtClean="0"/>
                  <a:t>解</a:t>
                </a:r>
                <a:r>
                  <a:rPr lang="en-US" altLang="zh-CN" sz="2600" b="1" dirty="0" smtClean="0"/>
                  <a:t>.</a:t>
                </a:r>
                <a:r>
                  <a:rPr lang="zh-CN" altLang="en-US" sz="2600" b="1" dirty="0" smtClean="0"/>
                  <a:t> 设</a:t>
                </a:r>
                <a14:m>
                  <m:oMath xmlns:m="http://schemas.openxmlformats.org/officeDocument/2006/math">
                    <m:r>
                      <a:rPr lang="en-US" altLang="zh-CN" sz="2600" b="1" i="1">
                        <a:latin typeface="Cambria Math" panose="02040503050406030204" pitchFamily="18" charset="0"/>
                      </a:rPr>
                      <m:t>𝑯</m:t>
                    </m:r>
                  </m:oMath>
                </a14:m>
                <a:r>
                  <a:rPr lang="zh-CN" altLang="en-US" sz="2600" b="1" dirty="0" smtClean="0"/>
                  <a:t>上的同一家庭成员的关系为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6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600" b="1" i="1" smtClean="0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altLang="zh-CN" sz="26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zh-CN" altLang="en-US" sz="2600" b="1" dirty="0" smtClean="0"/>
                  <a:t>，</a:t>
                </a:r>
                <a:endParaRPr lang="en-US" altLang="zh-CN" sz="2600" b="1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6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600" b="1" i="1">
                              <a:latin typeface="Cambria Math" panose="02040503050406030204" pitchFamily="18" charset="0"/>
                            </a:rPr>
                            <m:t>𝑯</m:t>
                          </m:r>
                        </m:e>
                        <m:sub>
                          <m:r>
                            <a:rPr lang="en-US" altLang="zh-CN" sz="26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zh-CN" sz="2600" b="1" i="1" smtClean="0">
                          <a:latin typeface="Cambria Math" panose="02040503050406030204" pitchFamily="18" charset="0"/>
                        </a:rPr>
                        <m:t>={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altLang="zh-CN" sz="26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600" b="1" i="1" smtClean="0">
                              <a:latin typeface="Cambria Math" panose="02040503050406030204" pitchFamily="18" charset="0"/>
                            </a:rPr>
                            <m:t>𝒇</m:t>
                          </m:r>
                          <m:r>
                            <a:rPr lang="en-US" altLang="zh-CN" sz="2600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600" b="1" i="1" smtClean="0">
                              <a:latin typeface="Cambria Math" panose="02040503050406030204" pitchFamily="18" charset="0"/>
                            </a:rPr>
                            <m:t>𝒎</m:t>
                          </m:r>
                        </m:e>
                      </m:d>
                      <m:r>
                        <a:rPr lang="en-US" altLang="zh-CN" sz="2600" b="1" i="1" smtClean="0">
                          <a:latin typeface="Cambria Math" panose="02040503050406030204" pitchFamily="18" charset="0"/>
                        </a:rPr>
                        <m:t>, 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altLang="zh-CN" sz="26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600" b="1" i="1" smtClean="0">
                              <a:latin typeface="Cambria Math" panose="02040503050406030204" pitchFamily="18" charset="0"/>
                            </a:rPr>
                            <m:t>𝒇</m:t>
                          </m:r>
                          <m:r>
                            <a:rPr lang="en-US" altLang="zh-CN" sz="2600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600" b="1" i="1" smtClean="0"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</m:d>
                      <m:r>
                        <a:rPr lang="en-US" altLang="zh-CN" sz="2600" b="1" i="1" smtClean="0">
                          <a:latin typeface="Cambria Math" panose="02040503050406030204" pitchFamily="18" charset="0"/>
                        </a:rPr>
                        <m:t>, 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altLang="zh-CN" sz="26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600" b="1" i="1">
                              <a:latin typeface="Cambria Math" panose="02040503050406030204" pitchFamily="18" charset="0"/>
                            </a:rPr>
                            <m:t>𝒇</m:t>
                          </m:r>
                          <m:r>
                            <a:rPr lang="en-US" altLang="zh-CN" sz="26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600" b="1" i="1" smtClean="0">
                              <a:latin typeface="Cambria Math" panose="02040503050406030204" pitchFamily="18" charset="0"/>
                            </a:rPr>
                            <m:t>𝒅</m:t>
                          </m:r>
                        </m:e>
                      </m:d>
                      <m:r>
                        <a:rPr lang="en-US" altLang="zh-CN" sz="2600" b="1" i="1" smtClean="0">
                          <a:latin typeface="Cambria Math" panose="02040503050406030204" pitchFamily="18" charset="0"/>
                        </a:rPr>
                        <m:t>, 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altLang="zh-CN" sz="26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600" b="1" i="1" smtClean="0">
                              <a:latin typeface="Cambria Math" panose="02040503050406030204" pitchFamily="18" charset="0"/>
                            </a:rPr>
                            <m:t>𝒎</m:t>
                          </m:r>
                          <m:r>
                            <a:rPr lang="en-US" altLang="zh-CN" sz="26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600" b="1" i="1" smtClean="0">
                              <a:latin typeface="Cambria Math" panose="02040503050406030204" pitchFamily="18" charset="0"/>
                            </a:rPr>
                            <m:t>𝒇</m:t>
                          </m:r>
                        </m:e>
                      </m:d>
                      <m:r>
                        <a:rPr lang="en-US" altLang="zh-CN" sz="2600" b="1" i="1" smtClean="0">
                          <a:latin typeface="Cambria Math" panose="02040503050406030204" pitchFamily="18" charset="0"/>
                        </a:rPr>
                        <m:t>, 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altLang="zh-CN" sz="26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600" b="1" i="1" smtClean="0">
                              <a:latin typeface="Cambria Math" panose="02040503050406030204" pitchFamily="18" charset="0"/>
                            </a:rPr>
                            <m:t>𝒎</m:t>
                          </m:r>
                          <m:r>
                            <a:rPr lang="en-US" altLang="zh-CN" sz="26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600" b="1" i="1"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</m:d>
                      <m:r>
                        <a:rPr lang="en-US" altLang="zh-CN" sz="2600" b="1" i="1" smtClean="0">
                          <a:latin typeface="Cambria Math" panose="02040503050406030204" pitchFamily="18" charset="0"/>
                        </a:rPr>
                        <m:t>, 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altLang="zh-CN" sz="26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600" b="1" i="1" smtClean="0">
                              <a:latin typeface="Cambria Math" panose="02040503050406030204" pitchFamily="18" charset="0"/>
                            </a:rPr>
                            <m:t>𝒎</m:t>
                          </m:r>
                          <m:r>
                            <a:rPr lang="en-US" altLang="zh-CN" sz="26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600" b="1" i="1" smtClean="0">
                              <a:latin typeface="Cambria Math" panose="02040503050406030204" pitchFamily="18" charset="0"/>
                            </a:rPr>
                            <m:t>𝒅</m:t>
                          </m:r>
                        </m:e>
                      </m:d>
                      <m:r>
                        <a:rPr lang="en-US" altLang="zh-CN" sz="2600" b="1" i="1" smtClean="0">
                          <a:latin typeface="Cambria Math" panose="02040503050406030204" pitchFamily="18" charset="0"/>
                        </a:rPr>
                        <m:t>, 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altLang="zh-CN" sz="26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600" b="1" i="1" smtClean="0"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en-US" altLang="zh-CN" sz="26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600" b="1" i="1" smtClean="0">
                              <a:latin typeface="Cambria Math" panose="02040503050406030204" pitchFamily="18" charset="0"/>
                            </a:rPr>
                            <m:t>𝒇</m:t>
                          </m:r>
                        </m:e>
                      </m:d>
                      <m:r>
                        <a:rPr lang="en-US" altLang="zh-CN" sz="2600" b="1" i="1" smtClean="0">
                          <a:latin typeface="Cambria Math" panose="02040503050406030204" pitchFamily="18" charset="0"/>
                        </a:rPr>
                        <m:t>,  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altLang="zh-CN" sz="26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600" b="1" i="1" smtClean="0"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en-US" altLang="zh-CN" sz="26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600" b="1" i="1" smtClean="0">
                              <a:latin typeface="Cambria Math" panose="02040503050406030204" pitchFamily="18" charset="0"/>
                            </a:rPr>
                            <m:t>𝒎</m:t>
                          </m:r>
                        </m:e>
                      </m:d>
                      <m:r>
                        <a:rPr lang="en-US" altLang="zh-CN" sz="2600" b="1" i="1" smtClean="0"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altLang="zh-CN" sz="26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600" b="1" i="1" smtClean="0"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en-US" altLang="zh-CN" sz="26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600" b="1" i="1" smtClean="0">
                              <a:latin typeface="Cambria Math" panose="02040503050406030204" pitchFamily="18" charset="0"/>
                            </a:rPr>
                            <m:t>𝒅</m:t>
                          </m:r>
                        </m:e>
                      </m:d>
                      <m:r>
                        <a:rPr lang="en-US" altLang="zh-CN" sz="2600" b="1" i="1" smtClean="0"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altLang="zh-CN" sz="26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600" b="1" i="1" smtClean="0">
                              <a:latin typeface="Cambria Math" panose="02040503050406030204" pitchFamily="18" charset="0"/>
                            </a:rPr>
                            <m:t>𝒅</m:t>
                          </m:r>
                          <m:r>
                            <a:rPr lang="en-US" altLang="zh-CN" sz="26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600" b="1" i="1" smtClean="0">
                              <a:latin typeface="Cambria Math" panose="02040503050406030204" pitchFamily="18" charset="0"/>
                            </a:rPr>
                            <m:t>𝒇</m:t>
                          </m:r>
                        </m:e>
                      </m:d>
                      <m:r>
                        <a:rPr lang="en-US" altLang="zh-CN" sz="2600" b="1" i="1" smtClean="0"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altLang="zh-CN" sz="26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600" b="1" i="1" smtClean="0">
                              <a:latin typeface="Cambria Math" panose="02040503050406030204" pitchFamily="18" charset="0"/>
                            </a:rPr>
                            <m:t>𝒅</m:t>
                          </m:r>
                          <m:r>
                            <a:rPr lang="en-US" altLang="zh-CN" sz="26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600" b="1" i="1" smtClean="0">
                              <a:latin typeface="Cambria Math" panose="02040503050406030204" pitchFamily="18" charset="0"/>
                            </a:rPr>
                            <m:t>𝒎</m:t>
                          </m:r>
                        </m:e>
                      </m:d>
                      <m:r>
                        <a:rPr lang="en-US" altLang="zh-CN" sz="2600" b="1" i="1" smtClean="0"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altLang="zh-CN" sz="26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600" b="1" i="1" smtClean="0">
                              <a:latin typeface="Cambria Math" panose="02040503050406030204" pitchFamily="18" charset="0"/>
                            </a:rPr>
                            <m:t>𝒅</m:t>
                          </m:r>
                          <m:r>
                            <a:rPr lang="en-US" altLang="zh-CN" sz="26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600" b="1" i="1"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</m:d>
                      <m:r>
                        <a:rPr lang="en-US" altLang="zh-CN" sz="2600" b="1" i="1" smtClean="0"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altLang="zh-CN" sz="26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600" b="1" i="1">
                              <a:latin typeface="Cambria Math" panose="02040503050406030204" pitchFamily="18" charset="0"/>
                            </a:rPr>
                            <m:t>𝒇</m:t>
                          </m:r>
                          <m:r>
                            <a:rPr lang="en-US" altLang="zh-CN" sz="26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600" b="1" i="1" smtClean="0">
                              <a:latin typeface="Cambria Math" panose="02040503050406030204" pitchFamily="18" charset="0"/>
                            </a:rPr>
                            <m:t>𝒇</m:t>
                          </m:r>
                        </m:e>
                      </m:d>
                      <m:r>
                        <a:rPr lang="en-US" altLang="zh-CN" sz="2600" b="1" i="1" smtClean="0"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altLang="zh-CN" sz="26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600" b="1" i="1" smtClean="0">
                              <a:latin typeface="Cambria Math" panose="02040503050406030204" pitchFamily="18" charset="0"/>
                            </a:rPr>
                            <m:t>𝒎</m:t>
                          </m:r>
                          <m:r>
                            <a:rPr lang="en-US" altLang="zh-CN" sz="26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600" b="1" i="1" smtClean="0">
                              <a:latin typeface="Cambria Math" panose="02040503050406030204" pitchFamily="18" charset="0"/>
                            </a:rPr>
                            <m:t>𝒎</m:t>
                          </m:r>
                        </m:e>
                      </m:d>
                      <m:r>
                        <a:rPr lang="en-US" altLang="zh-CN" sz="2600" b="1" i="1" smtClean="0"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altLang="zh-CN" sz="26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600" b="1" i="1" smtClean="0"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en-US" altLang="zh-CN" sz="26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600" b="1" i="1"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</m:d>
                      <m:r>
                        <a:rPr lang="en-US" altLang="zh-CN" sz="2600" b="1" i="1" smtClean="0"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altLang="zh-CN" sz="26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600" b="1" i="1" smtClean="0">
                              <a:latin typeface="Cambria Math" panose="02040503050406030204" pitchFamily="18" charset="0"/>
                            </a:rPr>
                            <m:t>𝒅</m:t>
                          </m:r>
                          <m:r>
                            <a:rPr lang="en-US" altLang="zh-CN" sz="26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600" b="1" i="1" smtClean="0">
                              <a:latin typeface="Cambria Math" panose="02040503050406030204" pitchFamily="18" charset="0"/>
                            </a:rPr>
                            <m:t>𝒅</m:t>
                          </m:r>
                        </m:e>
                      </m:d>
                      <m:r>
                        <a:rPr lang="en-US" altLang="zh-CN" sz="2600" b="1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altLang="zh-CN" sz="2600" b="1" dirty="0" smtClean="0"/>
              </a:p>
              <a:p>
                <a:pPr marL="0" indent="0">
                  <a:buNone/>
                </a:pPr>
                <a:r>
                  <a:rPr lang="zh-CN" altLang="en-US" sz="2600" b="1" dirty="0" smtClean="0"/>
                  <a:t>  设</a:t>
                </a:r>
                <a14:m>
                  <m:oMath xmlns:m="http://schemas.openxmlformats.org/officeDocument/2006/math">
                    <m:r>
                      <a:rPr lang="en-US" altLang="zh-CN" sz="2600" b="1" i="1">
                        <a:latin typeface="Cambria Math" panose="02040503050406030204" pitchFamily="18" charset="0"/>
                      </a:rPr>
                      <m:t>𝑯</m:t>
                    </m:r>
                  </m:oMath>
                </a14:m>
                <a:r>
                  <a:rPr lang="zh-CN" altLang="en-US" sz="2600" b="1" dirty="0" smtClean="0"/>
                  <a:t>上的互不相识的关系为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6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600" b="1" i="1" smtClean="0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altLang="zh-CN" sz="26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zh-CN" altLang="en-US" sz="2600" b="1" dirty="0" smtClean="0"/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600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altLang="zh-CN" sz="2600" b="1" i="1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sz="26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</m:oMath>
                </a14:m>
                <a:r>
                  <a:rPr lang="zh-CN" altLang="en-US" sz="2600" b="1" dirty="0" smtClean="0"/>
                  <a:t>，则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600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altLang="zh-CN" sz="2600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zh-CN" altLang="en-US" sz="2600" b="1" dirty="0" smtClean="0"/>
                  <a:t>为全域关系，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600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altLang="zh-CN" sz="2600" b="1" i="1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zh-CN" altLang="en-US" sz="2600" b="1" dirty="0" smtClean="0"/>
                  <a:t>为空域关系。</a:t>
                </a:r>
                <a:endParaRPr lang="en-US" altLang="zh-CN" sz="2600" b="1" dirty="0" smtClean="0"/>
              </a:p>
              <a:p>
                <a:pPr marL="0" indent="0">
                  <a:buNone/>
                </a:pPr>
                <a:r>
                  <a:rPr lang="zh-CN" altLang="en-US" sz="2600" b="1" dirty="0" smtClean="0"/>
                  <a:t>  设</a:t>
                </a:r>
                <a14:m>
                  <m:oMath xmlns:m="http://schemas.openxmlformats.org/officeDocument/2006/math">
                    <m:r>
                      <a:rPr lang="en-US" altLang="zh-CN" sz="2600" b="1" i="1">
                        <a:latin typeface="Cambria Math" panose="02040503050406030204" pitchFamily="18" charset="0"/>
                      </a:rPr>
                      <m:t>𝑯</m:t>
                    </m:r>
                  </m:oMath>
                </a14:m>
                <a:r>
                  <a:rPr lang="zh-CN" altLang="en-US" sz="2600" b="1" dirty="0" smtClean="0"/>
                  <a:t>上的长幼关系为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600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altLang="zh-CN" sz="2600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</m:oMath>
                </a14:m>
                <a:r>
                  <a:rPr lang="zh-CN" altLang="en-US" sz="2600" b="1" dirty="0" smtClean="0"/>
                  <a:t>，则</a:t>
                </a:r>
                <a:endParaRPr lang="en-US" altLang="zh-CN" sz="2600" b="1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6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600" b="1" i="1" smtClean="0">
                              <a:latin typeface="Cambria Math" panose="02040503050406030204" pitchFamily="18" charset="0"/>
                            </a:rPr>
                            <m:t>𝑯</m:t>
                          </m:r>
                        </m:e>
                        <m:sub>
                          <m:r>
                            <a:rPr lang="en-US" altLang="zh-CN" sz="2600" b="1" i="1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US" altLang="zh-CN" sz="2600" b="1" i="1" smtClean="0">
                          <a:latin typeface="Cambria Math" panose="02040503050406030204" pitchFamily="18" charset="0"/>
                        </a:rPr>
                        <m:t>={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altLang="zh-CN" sz="26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600" b="1" i="1">
                              <a:latin typeface="Cambria Math" panose="02040503050406030204" pitchFamily="18" charset="0"/>
                            </a:rPr>
                            <m:t>𝒇</m:t>
                          </m:r>
                          <m:r>
                            <a:rPr lang="en-US" altLang="zh-CN" sz="26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600" b="1" i="1"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</m:d>
                      <m:r>
                        <a:rPr lang="en-US" altLang="zh-CN" sz="2600" b="1" i="1" smtClean="0"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altLang="zh-CN" sz="26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600" b="1" i="1">
                              <a:latin typeface="Cambria Math" panose="02040503050406030204" pitchFamily="18" charset="0"/>
                            </a:rPr>
                            <m:t>𝒇</m:t>
                          </m:r>
                          <m:r>
                            <a:rPr lang="en-US" altLang="zh-CN" sz="26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600" b="1" i="1">
                              <a:latin typeface="Cambria Math" panose="02040503050406030204" pitchFamily="18" charset="0"/>
                            </a:rPr>
                            <m:t>𝒅</m:t>
                          </m:r>
                        </m:e>
                      </m:d>
                      <m:r>
                        <a:rPr lang="en-US" altLang="zh-CN" sz="2600" b="1" i="1" smtClean="0"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altLang="zh-CN" sz="26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600" b="1" i="1">
                              <a:latin typeface="Cambria Math" panose="02040503050406030204" pitchFamily="18" charset="0"/>
                            </a:rPr>
                            <m:t>𝒎</m:t>
                          </m:r>
                          <m:r>
                            <a:rPr lang="en-US" altLang="zh-CN" sz="26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600" b="1" i="1"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</m:d>
                      <m:r>
                        <a:rPr lang="en-US" altLang="zh-CN" sz="2600" b="1" i="1">
                          <a:latin typeface="Cambria Math" panose="02040503050406030204" pitchFamily="18" charset="0"/>
                        </a:rPr>
                        <m:t>, 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altLang="zh-CN" sz="26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600" b="1" i="1">
                              <a:latin typeface="Cambria Math" panose="02040503050406030204" pitchFamily="18" charset="0"/>
                            </a:rPr>
                            <m:t>𝒎</m:t>
                          </m:r>
                          <m:r>
                            <a:rPr lang="en-US" altLang="zh-CN" sz="26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600" b="1" i="1">
                              <a:latin typeface="Cambria Math" panose="02040503050406030204" pitchFamily="18" charset="0"/>
                            </a:rPr>
                            <m:t>𝒅</m:t>
                          </m:r>
                        </m:e>
                      </m:d>
                      <m:r>
                        <a:rPr lang="en-US" altLang="zh-CN" sz="2600" b="1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altLang="zh-CN" sz="2600" b="1" dirty="0" smtClean="0"/>
              </a:p>
              <a:p>
                <a:pPr marL="0" indent="0" algn="ctr">
                  <a:buNone/>
                </a:pPr>
                <a:r>
                  <a:rPr lang="en-US" altLang="zh-CN" sz="2600" b="1" dirty="0" err="1"/>
                  <a:t>d</a:t>
                </a:r>
                <a:r>
                  <a:rPr lang="en-US" altLang="zh-CN" sz="2600" b="1" dirty="0" err="1" smtClean="0"/>
                  <a:t>om</a:t>
                </a:r>
                <a:r>
                  <a:rPr lang="en-US" altLang="zh-CN" sz="2600" b="1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600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altLang="zh-CN" sz="2600" b="1" i="1"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  <m:r>
                      <a:rPr lang="en-US" altLang="zh-CN" sz="2600" b="1" i="1" smtClean="0">
                        <a:latin typeface="Cambria Math" panose="02040503050406030204" pitchFamily="18" charset="0"/>
                      </a:rPr>
                      <m:t>={</m:t>
                    </m:r>
                    <m:r>
                      <a:rPr lang="en-US" altLang="zh-CN" sz="2600" b="1" i="1" smtClean="0">
                        <a:latin typeface="Cambria Math" panose="02040503050406030204" pitchFamily="18" charset="0"/>
                      </a:rPr>
                      <m:t>𝒇</m:t>
                    </m:r>
                    <m:r>
                      <a:rPr lang="en-US" altLang="zh-CN" sz="2600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600" b="1" i="1" smtClean="0">
                        <a:latin typeface="Cambria Math" panose="02040503050406030204" pitchFamily="18" charset="0"/>
                      </a:rPr>
                      <m:t>𝒎</m:t>
                    </m:r>
                    <m:r>
                      <a:rPr lang="en-US" altLang="zh-CN" sz="2600" b="1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altLang="zh-CN" sz="2600" b="1" dirty="0" smtClean="0"/>
                  <a:t>, ran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600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altLang="zh-CN" sz="2600" b="1" i="1"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  <m:r>
                      <a:rPr lang="en-US" altLang="zh-CN" sz="2600" b="1" i="0" smtClean="0">
                        <a:latin typeface="Cambria Math" panose="02040503050406030204" pitchFamily="18" charset="0"/>
                      </a:rPr>
                      <m:t>={</m:t>
                    </m:r>
                    <m:r>
                      <a:rPr lang="en-US" altLang="zh-CN" sz="2600" b="1" i="1" smtClean="0">
                        <a:latin typeface="Cambria Math" panose="02040503050406030204" pitchFamily="18" charset="0"/>
                      </a:rPr>
                      <m:t>𝒔</m:t>
                    </m:r>
                    <m:r>
                      <a:rPr lang="en-US" altLang="zh-CN" sz="2600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600" b="1" i="1" smtClean="0">
                        <a:latin typeface="Cambria Math" panose="02040503050406030204" pitchFamily="18" charset="0"/>
                      </a:rPr>
                      <m:t>𝒅</m:t>
                    </m:r>
                    <m:r>
                      <a:rPr lang="en-US" altLang="zh-CN" sz="2600" b="1" i="0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altLang="zh-CN" sz="2600" b="1" dirty="0" smtClean="0"/>
              </a:p>
              <a:p>
                <a:pPr marL="0" indent="0" algn="ctr">
                  <a:buNone/>
                </a:pPr>
                <a:endParaRPr lang="zh-CN" altLang="en-US" b="1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7544" y="1052736"/>
                <a:ext cx="8229600" cy="5303614"/>
              </a:xfrm>
              <a:blipFill rotWithShape="0">
                <a:blip r:embed="rId2"/>
                <a:stretch>
                  <a:fillRect l="-1185" t="-12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C87BA-7BB4-4FBB-8EE6-A30C0FB65631}" type="datetime1">
              <a:rPr lang="zh-CN" altLang="en-US" smtClean="0"/>
              <a:pPr/>
              <a:t>2020/11/9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0C485-3EAF-4318-915D-9216C2569B1B}" type="slidenum">
              <a:rPr lang="zh-CN" altLang="en-US" smtClean="0"/>
              <a:pPr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3778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3-5 </a:t>
            </a:r>
            <a:r>
              <a:rPr lang="zh-CN" altLang="en-US" dirty="0"/>
              <a:t>关系及其表示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r>
                  <a:rPr lang="zh-CN" altLang="en-US" b="1" dirty="0" smtClean="0">
                    <a:solidFill>
                      <a:srgbClr val="0000CC"/>
                    </a:solidFill>
                  </a:rPr>
                  <a:t>定义</a:t>
                </a:r>
                <a:r>
                  <a:rPr lang="en-US" altLang="zh-CN" b="1" dirty="0" smtClean="0">
                    <a:solidFill>
                      <a:srgbClr val="0000CC"/>
                    </a:solidFill>
                  </a:rPr>
                  <a:t>3-5.4 </a:t>
                </a:r>
                <a:r>
                  <a:rPr lang="zh-CN" altLang="en-US" b="1" dirty="0" smtClean="0"/>
                  <a:t>设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𝑰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sub>
                    </m:sSub>
                  </m:oMath>
                </a14:m>
                <a:r>
                  <a:rPr lang="zh-CN" altLang="en-US" b="1" dirty="0" smtClean="0"/>
                  <a:t>是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zh-CN" altLang="en-US" b="1" dirty="0" smtClean="0"/>
                  <a:t>上的二元关系且满足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𝑰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𝑿</m:t>
                        </m:r>
                      </m:sub>
                    </m:sSub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={</m:t>
                    </m:r>
                    <m:d>
                      <m:dPr>
                        <m:begChr m:val="⟨"/>
                        <m:endChr m:val="⟩"/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𝑿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zh-CN" altLang="en-US" b="1" dirty="0" smtClean="0"/>
                  <a:t>，则称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𝑰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𝑿</m:t>
                        </m:r>
                      </m:sub>
                    </m:sSub>
                  </m:oMath>
                </a14:m>
                <a:r>
                  <a:rPr lang="zh-CN" altLang="en-US" b="1" dirty="0"/>
                  <a:t>是</a:t>
                </a:r>
                <a14:m>
                  <m:oMath xmlns:m="http://schemas.openxmlformats.org/officeDocument/2006/math"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zh-CN" altLang="en-US" b="1" dirty="0"/>
                  <a:t>上</a:t>
                </a:r>
                <a:r>
                  <a:rPr lang="zh-CN" altLang="en-US" b="1" dirty="0" smtClean="0"/>
                  <a:t>的</a:t>
                </a:r>
                <a:r>
                  <a:rPr lang="zh-CN" altLang="en-US" b="1" dirty="0" smtClean="0">
                    <a:solidFill>
                      <a:srgbClr val="CC0099"/>
                    </a:solidFill>
                  </a:rPr>
                  <a:t>恒等关系</a:t>
                </a:r>
                <a:r>
                  <a:rPr lang="zh-CN" altLang="en-US" b="1" dirty="0" smtClean="0"/>
                  <a:t>。</a:t>
                </a:r>
                <a:endParaRPr lang="en-US" altLang="zh-CN" b="1" dirty="0" smtClean="0"/>
              </a:p>
              <a:p>
                <a:r>
                  <a:rPr lang="zh-CN" altLang="en-US" b="1" dirty="0" smtClean="0"/>
                  <a:t>例如，</a:t>
                </a:r>
                <a:r>
                  <a:rPr lang="en-US" altLang="zh-CN" b="1" dirty="0"/>
                  <a:t> 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={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altLang="zh-CN" b="1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𝑰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</m:sub>
                    </m:sSub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={</m:t>
                    </m:r>
                    <m:d>
                      <m:dPr>
                        <m:begChr m:val="⟨"/>
                        <m:endChr m:val="⟩"/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begChr m:val="⟨"/>
                        <m:endChr m:val="⟩"/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begChr m:val="⟨"/>
                        <m:endChr m:val="⟩"/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altLang="zh-CN" b="1" dirty="0" smtClean="0"/>
              </a:p>
              <a:p>
                <a:r>
                  <a:rPr lang="zh-CN" altLang="en-US" b="1" dirty="0" smtClean="0">
                    <a:solidFill>
                      <a:srgbClr val="0000CC"/>
                    </a:solidFill>
                  </a:rPr>
                  <a:t>例题</a:t>
                </a:r>
                <a:r>
                  <a:rPr lang="en-US" altLang="zh-CN" b="1" dirty="0" smtClean="0">
                    <a:solidFill>
                      <a:srgbClr val="0000CC"/>
                    </a:solidFill>
                  </a:rPr>
                  <a:t>4</a:t>
                </a:r>
                <a:r>
                  <a:rPr lang="en-US" altLang="zh-CN" b="1" dirty="0" smtClean="0"/>
                  <a:t> </a:t>
                </a:r>
                <a:r>
                  <a:rPr lang="zh-CN" altLang="en-US" b="1" dirty="0" smtClean="0"/>
                  <a:t>设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={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𝟒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zh-CN" altLang="en-US" b="1" dirty="0" smtClean="0"/>
                  <a:t>，若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𝑯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={</m:t>
                    </m:r>
                    <m:d>
                      <m:dPr>
                        <m:begChr m:val="⟨"/>
                        <m:endChr m:val="⟩"/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|</m:t>
                    </m:r>
                    <m:f>
                      <m:f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num>
                      <m:den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  <m:r>
                      <a:rPr lang="zh-CN" altLang="en-US" b="1" i="1">
                        <a:latin typeface="Cambria Math" panose="02040503050406030204" pitchFamily="18" charset="0"/>
                      </a:rPr>
                      <m:t>是</m:t>
                    </m:r>
                    <m:r>
                      <a:rPr lang="zh-CN" altLang="en-US" b="1" i="1" smtClean="0">
                        <a:latin typeface="Cambria Math" panose="02040503050406030204" pitchFamily="18" charset="0"/>
                      </a:rPr>
                      <m:t>整数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zh-CN" altLang="en-US" b="1" dirty="0" smtClean="0"/>
                  <a:t>，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𝑺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={</m:t>
                    </m:r>
                    <m:d>
                      <m:dPr>
                        <m:begChr m:val="⟨"/>
                        <m:endChr m:val="⟩"/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d>
                    <m:r>
                      <a:rPr lang="en-US" altLang="zh-CN" b="1" i="1">
                        <a:latin typeface="Cambria Math" panose="02040503050406030204" pitchFamily="18" charset="0"/>
                      </a:rPr>
                      <m:t>|</m:t>
                    </m:r>
                    <m:f>
                      <m:f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𝒚</m:t>
                        </m:r>
                      </m:num>
                      <m:den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</m:den>
                    </m:f>
                    <m:r>
                      <a:rPr lang="zh-CN" altLang="en-US" b="1" i="1">
                        <a:latin typeface="Cambria Math" panose="02040503050406030204" pitchFamily="18" charset="0"/>
                      </a:rPr>
                      <m:t>是正整数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zh-CN" altLang="en-US" b="1" dirty="0" smtClean="0"/>
                  <a:t>，求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𝑯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𝑺</m:t>
                    </m:r>
                  </m:oMath>
                </a14:m>
                <a:r>
                  <a:rPr lang="zh-CN" altLang="en-US" b="1" dirty="0" smtClean="0"/>
                  <a:t>，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𝑯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∩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𝑺</m:t>
                    </m:r>
                  </m:oMath>
                </a14:m>
                <a:r>
                  <a:rPr lang="zh-CN" altLang="en-US" b="1" dirty="0" smtClean="0"/>
                  <a:t>，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𝑯</m:t>
                    </m:r>
                  </m:oMath>
                </a14:m>
                <a:r>
                  <a:rPr lang="zh-CN" altLang="en-US" b="1" dirty="0" smtClean="0"/>
                  <a:t>，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𝑺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𝑯</m:t>
                    </m:r>
                  </m:oMath>
                </a14:m>
                <a:r>
                  <a:rPr lang="zh-CN" altLang="en-US" b="1" dirty="0" smtClean="0"/>
                  <a:t>。</a:t>
                </a:r>
                <a:endParaRPr lang="en-US" altLang="zh-CN" b="1" dirty="0" smtClean="0"/>
              </a:p>
              <a:p>
                <a:r>
                  <a:rPr lang="zh-CN" altLang="en-US" b="1" dirty="0" smtClean="0">
                    <a:solidFill>
                      <a:srgbClr val="0000CC"/>
                    </a:solidFill>
                  </a:rPr>
                  <a:t>解</a:t>
                </a:r>
                <a:r>
                  <a:rPr lang="en-US" altLang="zh-CN" b="1" dirty="0" smtClean="0">
                    <a:solidFill>
                      <a:srgbClr val="0000CC"/>
                    </a:solidFill>
                  </a:rPr>
                  <a:t>.</a:t>
                </a:r>
                <a:r>
                  <a:rPr lang="en-US" altLang="zh-CN" b="1" dirty="0" smtClean="0"/>
                  <a:t> 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𝑯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={</m:t>
                    </m:r>
                    <m:d>
                      <m:dPr>
                        <m:begChr m:val="⟨"/>
                        <m:endChr m:val="⟩"/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begChr m:val="⟨"/>
                        <m:endChr m:val="⟩"/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begChr m:val="⟨"/>
                        <m:endChr m:val="⟩"/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</m:d>
                    <m:r>
                      <a:rPr lang="en-US" altLang="zh-CN" b="1" i="0" smtClean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begChr m:val="⟨"/>
                        <m:endChr m:val="⟩"/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𝟒</m:t>
                        </m:r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begChr m:val="⟨"/>
                        <m:endChr m:val="⟩"/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begChr m:val="⟨"/>
                        <m:endChr m:val="⟩"/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begChr m:val="⟨"/>
                        <m:endChr m:val="⟩"/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𝟒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𝟒</m:t>
                        </m:r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begChr m:val="⟨"/>
                        <m:endChr m:val="⟩"/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𝟒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altLang="zh-CN" b="1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𝑺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={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altLang="zh-CN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altLang="zh-CN" b="1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𝑯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∪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𝑺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={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altLang="zh-CN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altLang="zh-CN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𝟑</m:t>
                          </m:r>
                        </m:e>
                      </m:d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altLang="zh-CN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e>
                      </m:d>
                      <m:r>
                        <a:rPr lang="en-US" altLang="zh-CN" b="1"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altLang="zh-CN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𝟒</m:t>
                          </m:r>
                        </m:e>
                      </m:d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altLang="zh-CN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altLang="zh-CN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𝟑</m:t>
                          </m:r>
                        </m:e>
                      </m:d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altLang="zh-CN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𝟒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𝟒</m:t>
                          </m:r>
                        </m:e>
                      </m:d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altLang="zh-CN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𝟒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e>
                      </m:d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altLang="zh-CN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𝟒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altLang="zh-CN" b="1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dirty="0">
                          <a:latin typeface="Cambria Math" panose="02040503050406030204" pitchFamily="18" charset="0"/>
                        </a:rPr>
                        <m:t>𝑯</m:t>
                      </m:r>
                      <m:r>
                        <a:rPr lang="en-US" altLang="zh-CN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∩</m:t>
                      </m:r>
                      <m:r>
                        <a:rPr lang="en-US" altLang="zh-CN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𝑺</m:t>
                      </m:r>
                      <m:r>
                        <a:rPr lang="en-US" altLang="zh-CN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=∅</m:t>
                      </m:r>
                    </m:oMath>
                  </m:oMathPara>
                </a14:m>
                <a:endParaRPr lang="en-US" altLang="zh-CN" b="1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dirty="0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altLang="zh-CN" b="1" i="1" dirty="0">
                          <a:latin typeface="Cambria Math" panose="02040503050406030204" pitchFamily="18" charset="0"/>
                        </a:rPr>
                        <m:t>𝑯</m:t>
                      </m:r>
                      <m:r>
                        <a:rPr lang="en-US" altLang="zh-CN" b="1" i="1" dirty="0" smtClean="0">
                          <a:latin typeface="Cambria Math" panose="02040503050406030204" pitchFamily="18" charset="0"/>
                        </a:rPr>
                        <m:t>={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altLang="zh-CN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e>
                      </m:d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altLang="zh-CN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altLang="zh-CN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e>
                      </m:d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altLang="zh-CN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e>
                      </m:d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altLang="zh-CN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e>
                      </m:d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altLang="zh-CN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e>
                      </m:d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altLang="zh-CN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e>
                      </m:d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altLang="zh-CN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en-US" altLang="zh-CN" b="1" i="1" dirty="0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altLang="zh-CN" b="1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dirty="0">
                          <a:latin typeface="Cambria Math" panose="02040503050406030204" pitchFamily="18" charset="0"/>
                        </a:rPr>
                        <m:t>𝑺</m:t>
                      </m:r>
                      <m:r>
                        <a:rPr lang="en-US" altLang="zh-CN" b="1" i="1" dirty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b="1" i="1" dirty="0">
                          <a:latin typeface="Cambria Math" panose="02040503050406030204" pitchFamily="18" charset="0"/>
                        </a:rPr>
                        <m:t>𝑯</m:t>
                      </m:r>
                      <m:r>
                        <a:rPr lang="en-US" altLang="zh-CN" b="1" i="1" dirty="0" smtClean="0">
                          <a:latin typeface="Cambria Math" panose="02040503050406030204" pitchFamily="18" charset="0"/>
                        </a:rPr>
                        <m:t>={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altLang="zh-CN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𝟒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altLang="zh-CN" b="1" dirty="0"/>
              </a:p>
              <a:p>
                <a:pPr marL="0" indent="0">
                  <a:buNone/>
                </a:pP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889" t="-132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C87BA-7BB4-4FBB-8EE6-A30C0FB65631}" type="datetime1">
              <a:rPr lang="zh-CN" altLang="en-US" smtClean="0"/>
              <a:pPr/>
              <a:t>2020/11/9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0C485-3EAF-4318-915D-9216C2569B1B}" type="slidenum">
              <a:rPr lang="zh-CN" altLang="en-US" smtClean="0"/>
              <a:pPr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7182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3-5 </a:t>
            </a:r>
            <a:r>
              <a:rPr lang="zh-CN" altLang="en-US" dirty="0"/>
              <a:t>关系及其表示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251520" y="1340768"/>
                <a:ext cx="8712968" cy="4608512"/>
              </a:xfrm>
            </p:spPr>
            <p:txBody>
              <a:bodyPr>
                <a:noAutofit/>
              </a:bodyPr>
              <a:lstStyle/>
              <a:p>
                <a:r>
                  <a:rPr lang="zh-CN" altLang="en-US" b="1" dirty="0" smtClean="0">
                    <a:solidFill>
                      <a:srgbClr val="0000CC"/>
                    </a:solidFill>
                  </a:rPr>
                  <a:t>定理</a:t>
                </a:r>
                <a:r>
                  <a:rPr lang="en-US" altLang="zh-CN" b="1" dirty="0" smtClean="0">
                    <a:solidFill>
                      <a:srgbClr val="0000CC"/>
                    </a:solidFill>
                  </a:rPr>
                  <a:t>3-5.1 </a:t>
                </a:r>
                <a:r>
                  <a:rPr lang="zh-CN" altLang="en-US" b="1" dirty="0" smtClean="0"/>
                  <a:t>若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𝒁</m:t>
                    </m:r>
                  </m:oMath>
                </a14:m>
                <a:r>
                  <a:rPr lang="zh-CN" altLang="en-US" b="1" dirty="0" smtClean="0"/>
                  <a:t>和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𝑺</m:t>
                    </m:r>
                  </m:oMath>
                </a14:m>
                <a:r>
                  <a:rPr lang="zh-CN" altLang="en-US" b="1" dirty="0" smtClean="0"/>
                  <a:t>是从集合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zh-CN" altLang="en-US" b="1" dirty="0" smtClean="0"/>
                  <a:t>到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𝒀</m:t>
                    </m:r>
                  </m:oMath>
                </a14:m>
                <a:r>
                  <a:rPr lang="zh-CN" altLang="en-US" b="1" dirty="0" smtClean="0"/>
                  <a:t>的两个关系，则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𝒁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𝑺</m:t>
                    </m:r>
                  </m:oMath>
                </a14:m>
                <a:r>
                  <a:rPr lang="zh-CN" altLang="en-US" b="1" dirty="0" smtClean="0"/>
                  <a:t>的并、交、补、差仍是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zh-CN" altLang="en-US" b="1" dirty="0"/>
                  <a:t>到</a:t>
                </a:r>
                <a14:m>
                  <m:oMath xmlns:m="http://schemas.openxmlformats.org/officeDocument/2006/math"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𝒀</m:t>
                    </m:r>
                  </m:oMath>
                </a14:m>
                <a:r>
                  <a:rPr lang="zh-CN" altLang="en-US" b="1" dirty="0" smtClean="0"/>
                  <a:t>的关系。</a:t>
                </a:r>
                <a:endParaRPr lang="en-US" altLang="zh-CN" b="1" dirty="0" smtClean="0"/>
              </a:p>
              <a:p>
                <a:r>
                  <a:rPr lang="zh-CN" altLang="en-US" b="1" dirty="0" smtClean="0"/>
                  <a:t>设给定两个有限集合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⋯,</m:t>
                    </m:r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𝒎</m:t>
                        </m:r>
                      </m:sub>
                    </m:sSub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zh-CN" altLang="en-US" b="1" dirty="0" smtClean="0"/>
                  <a:t>，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𝒀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b="1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b="1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⋯,</m:t>
                    </m:r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</m:sub>
                    </m:sSub>
                    <m:r>
                      <a:rPr lang="en-US" altLang="zh-CN" b="1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zh-CN" altLang="en-US" b="1" dirty="0" smtClean="0"/>
                  <a:t>，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𝑹</m:t>
                    </m:r>
                  </m:oMath>
                </a14:m>
                <a:r>
                  <a:rPr lang="zh-CN" altLang="en-US" b="1" dirty="0" smtClean="0"/>
                  <a:t>为从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zh-CN" altLang="en-US" b="1" dirty="0" smtClean="0"/>
                  <a:t>到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𝒀</m:t>
                    </m:r>
                  </m:oMath>
                </a14:m>
                <a:r>
                  <a:rPr lang="zh-CN" altLang="en-US" b="1" dirty="0" smtClean="0"/>
                  <a:t>的一个二元关系。则对应于关系</a:t>
                </a:r>
                <a14:m>
                  <m:oMath xmlns:m="http://schemas.openxmlformats.org/officeDocument/2006/math"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𝑹</m:t>
                    </m:r>
                    <m:r>
                      <a:rPr lang="zh-CN" altLang="en-US" b="1" i="1" dirty="0" smtClean="0">
                        <a:latin typeface="Cambria Math" panose="02040503050406030204" pitchFamily="18" charset="0"/>
                      </a:rPr>
                      <m:t>有</m:t>
                    </m:r>
                  </m:oMath>
                </a14:m>
                <a:r>
                  <a:rPr lang="zh-CN" altLang="en-US" b="1" dirty="0" smtClean="0"/>
                  <a:t>一个关系矩阵</a:t>
                </a:r>
                <a:endParaRPr lang="en-US" altLang="zh-CN" b="1" dirty="0" smtClean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solidFill>
                              <a:srgbClr val="CC00CC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solidFill>
                              <a:srgbClr val="CC00CC"/>
                            </a:solidFill>
                            <a:latin typeface="Cambria Math" panose="02040503050406030204" pitchFamily="18" charset="0"/>
                          </a:rPr>
                          <m:t>𝑴</m:t>
                        </m:r>
                      </m:e>
                      <m:sub>
                        <m:r>
                          <a:rPr lang="en-US" altLang="zh-CN" b="1" i="1" smtClean="0">
                            <a:solidFill>
                              <a:srgbClr val="CC00CC"/>
                            </a:solidFill>
                            <a:latin typeface="Cambria Math" panose="02040503050406030204" pitchFamily="18" charset="0"/>
                          </a:rPr>
                          <m:t>𝑹</m:t>
                        </m:r>
                      </m:sub>
                    </m:sSub>
                    <m:r>
                      <a:rPr lang="en-US" altLang="zh-CN" b="1" i="1" smtClean="0">
                        <a:solidFill>
                          <a:srgbClr val="CC00CC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b="1" i="1" smtClean="0">
                            <a:solidFill>
                              <a:srgbClr val="CC00CC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zh-CN" b="1" i="1" smtClean="0">
                                <a:solidFill>
                                  <a:srgbClr val="CC00C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b="1" i="1" smtClean="0">
                                    <a:solidFill>
                                      <a:srgbClr val="CC00CC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1" i="1" smtClean="0">
                                    <a:solidFill>
                                      <a:srgbClr val="CC00CC"/>
                                    </a:solidFill>
                                    <a:latin typeface="Cambria Math" panose="02040503050406030204" pitchFamily="18" charset="0"/>
                                  </a:rPr>
                                  <m:t>𝒓</m:t>
                                </m:r>
                              </m:e>
                              <m:sub>
                                <m:r>
                                  <a:rPr lang="en-US" altLang="zh-CN" b="1" i="1" smtClean="0">
                                    <a:solidFill>
                                      <a:srgbClr val="CC00CC"/>
                                    </a:solidFill>
                                    <a:latin typeface="Cambria Math" panose="02040503050406030204" pitchFamily="18" charset="0"/>
                                  </a:rPr>
                                  <m:t>𝒊𝒋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altLang="zh-CN" b="1" i="1" smtClean="0">
                            <a:solidFill>
                              <a:srgbClr val="CC00CC"/>
                            </a:solidFill>
                            <a:latin typeface="Cambria Math" panose="02040503050406030204" pitchFamily="18" charset="0"/>
                          </a:rPr>
                          <m:t>𝒎</m:t>
                        </m:r>
                        <m:r>
                          <a:rPr lang="en-US" altLang="zh-CN" b="1" i="1" smtClean="0">
                            <a:solidFill>
                              <a:srgbClr val="CC00C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b="1" i="1" smtClean="0">
                            <a:solidFill>
                              <a:srgbClr val="CC00C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</m:sub>
                    </m:sSub>
                  </m:oMath>
                </a14:m>
                <a:r>
                  <a:rPr lang="zh-CN" altLang="en-US" b="1" dirty="0" smtClean="0"/>
                  <a:t>，</a:t>
                </a:r>
                <a:endParaRPr lang="en-US" altLang="zh-CN" b="1" dirty="0" smtClean="0"/>
              </a:p>
              <a:p>
                <a:pPr marL="0" indent="0">
                  <a:buNone/>
                </a:pPr>
                <a:r>
                  <a:rPr lang="zh-CN" altLang="en-US" b="1" dirty="0" smtClean="0"/>
                  <a:t>   其中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𝒊𝒋</m:t>
                        </m:r>
                      </m:sub>
                    </m:sSub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zh-CN" altLang="en-US" b="1" i="1">
                                <a:latin typeface="Cambria Math" panose="02040503050406030204" pitchFamily="18" charset="0"/>
                              </a:rPr>
                              <m:t>，</m:t>
                            </m:r>
                            <m:r>
                              <a:rPr lang="zh-CN" altLang="en-US" b="1" i="1" smtClean="0">
                                <a:latin typeface="Cambria Math" panose="02040503050406030204" pitchFamily="18" charset="0"/>
                              </a:rPr>
                              <m:t>当</m:t>
                            </m:r>
                            <m:d>
                              <m:dPr>
                                <m:begChr m:val="⟨"/>
                                <m:endChr m:val="⟩"/>
                                <m:ctrlP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e>
                                  <m:sub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𝑹</m:t>
                            </m:r>
                          </m:e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zh-CN" altLang="en-US" b="1" i="1">
                                <a:latin typeface="Cambria Math" panose="02040503050406030204" pitchFamily="18" charset="0"/>
                              </a:rPr>
                              <m:t>，</m:t>
                            </m:r>
                            <m:r>
                              <a:rPr lang="zh-CN" altLang="en-US" b="1" i="1" smtClean="0">
                                <a:latin typeface="Cambria Math" panose="02040503050406030204" pitchFamily="18" charset="0"/>
                              </a:rPr>
                              <m:t>当</m:t>
                            </m:r>
                            <m:d>
                              <m:dPr>
                                <m:begChr m:val="⟨"/>
                                <m:endChr m:val="⟩"/>
                                <m:ctrlP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e>
                                  <m:sub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∉</m:t>
                            </m:r>
                            <m:r>
                              <a:rPr lang="en-US" altLang="zh-CN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𝑹</m:t>
                            </m:r>
                          </m:e>
                        </m:eqArr>
                      </m:e>
                    </m:d>
                    <m:r>
                      <a:rPr lang="en-US" altLang="zh-CN" b="1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1" i="0" smtClean="0">
                        <a:latin typeface="Cambria Math" panose="02040503050406030204" pitchFamily="18" charset="0"/>
                      </a:rPr>
                      <m:t>𝐢</m:t>
                    </m:r>
                    <m:r>
                      <a:rPr lang="en-US" altLang="zh-CN" b="1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1" i="0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altLang="zh-CN" b="1" i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1" i="0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altLang="zh-CN" b="1" i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⋯,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𝒎</m:t>
                    </m:r>
                    <m:r>
                      <a:rPr lang="en-US" altLang="zh-CN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;</m:t>
                    </m:r>
                    <m:r>
                      <a:rPr lang="en-US" altLang="zh-CN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𝐣</m:t>
                    </m:r>
                    <m:r>
                      <a:rPr lang="en-US" altLang="zh-CN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  <m:r>
                      <a:rPr lang="en-US" altLang="zh-CN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altLang="zh-CN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</m:t>
                    </m:r>
                    <m:r>
                      <a:rPr lang="en-US" altLang="zh-CN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⋯,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𝒏</m:t>
                    </m:r>
                    <m:r>
                      <a:rPr lang="en-US" altLang="zh-CN" b="1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b="1" dirty="0" smtClean="0"/>
                  <a:t>.</a:t>
                </a: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1520" y="1340768"/>
                <a:ext cx="8712968" cy="4608512"/>
              </a:xfrm>
              <a:blipFill rotWithShape="0">
                <a:blip r:embed="rId2"/>
                <a:stretch>
                  <a:fillRect l="-909" t="-1455" r="-46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C87BA-7BB4-4FBB-8EE6-A30C0FB65631}" type="datetime1">
              <a:rPr lang="zh-CN" altLang="en-US" smtClean="0"/>
              <a:pPr/>
              <a:t>2020/11/9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0C485-3EAF-4318-915D-9216C2569B1B}" type="slidenum">
              <a:rPr lang="zh-CN" altLang="en-US" smtClean="0"/>
              <a:pPr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5910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3-5 </a:t>
            </a:r>
            <a:r>
              <a:rPr lang="zh-CN" altLang="en-US" dirty="0"/>
              <a:t>关系及其表示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251520" y="1124744"/>
                <a:ext cx="8712968" cy="5231606"/>
              </a:xfrm>
            </p:spPr>
            <p:txBody>
              <a:bodyPr>
                <a:normAutofit fontScale="92500"/>
              </a:bodyPr>
              <a:lstStyle/>
              <a:p>
                <a:r>
                  <a:rPr lang="zh-CN" altLang="en-US" b="1" dirty="0" smtClean="0">
                    <a:solidFill>
                      <a:srgbClr val="0000CC"/>
                    </a:solidFill>
                  </a:rPr>
                  <a:t>例题</a:t>
                </a:r>
                <a:r>
                  <a:rPr lang="en-US" altLang="zh-CN" b="1" dirty="0" smtClean="0">
                    <a:solidFill>
                      <a:srgbClr val="0000CC"/>
                    </a:solidFill>
                  </a:rPr>
                  <a:t>5</a:t>
                </a:r>
                <a:r>
                  <a:rPr lang="en-US" altLang="zh-CN" b="1" dirty="0" smtClean="0"/>
                  <a:t> </a:t>
                </a:r>
                <a:r>
                  <a:rPr lang="zh-CN" altLang="en-US" b="1" dirty="0" smtClean="0"/>
                  <a:t>设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𝟒</m:t>
                            </m:r>
                          </m:sub>
                        </m:sSub>
                      </m:e>
                    </m:d>
                    <m:r>
                      <a:rPr lang="zh-CN" altLang="en-US" b="1" i="1">
                        <a:latin typeface="Cambria Math" panose="02040503050406030204" pitchFamily="18" charset="0"/>
                      </a:rPr>
                      <m:t>，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𝒀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zh-CN" altLang="en-US" b="1" dirty="0" smtClean="0"/>
                  <a:t>，有</a:t>
                </a:r>
                <a:endParaRPr lang="en-US" altLang="zh-CN" b="1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d>
                            <m:dPr>
                              <m:begChr m:val="⟨"/>
                              <m:endChr m:val="⟩"/>
                              <m:ctrlP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  <m:t>𝟑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d>
                            <m:dPr>
                              <m:begChr m:val="⟨"/>
                              <m:endChr m:val="⟩"/>
                              <m:ctrlP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d>
                            <m:dPr>
                              <m:begChr m:val="⟨"/>
                              <m:endChr m:val="⟩"/>
                              <m:ctrlP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  <m:t>𝟑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d>
                            <m:dPr>
                              <m:begChr m:val="⟨"/>
                              <m:endChr m:val="⟩"/>
                              <m:ctrlP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  <m:t>𝟑</m:t>
                                  </m:r>
                                </m:sub>
                              </m:sSub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d>
                            <m:dPr>
                              <m:begChr m:val="⟨"/>
                              <m:endChr m:val="⟩"/>
                              <m:ctrlP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  <m:t>𝟒</m:t>
                                  </m:r>
                                </m:sub>
                              </m:sSub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d>
                            <m:dPr>
                              <m:begChr m:val="⟨"/>
                              <m:endChr m:val="⟩"/>
                              <m:ctrlP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  <m:t>𝟒</m:t>
                                  </m:r>
                                </m:sub>
                              </m:sSub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altLang="zh-CN" b="1" dirty="0" smtClean="0"/>
              </a:p>
              <a:p>
                <a:pPr marL="0" indent="0">
                  <a:buNone/>
                </a:pPr>
                <a:r>
                  <a:rPr lang="zh-CN" altLang="en-US" b="1" dirty="0" smtClean="0"/>
                  <a:t>  写出关系矩阵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𝑴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𝑹</m:t>
                        </m:r>
                      </m:sub>
                    </m:sSub>
                  </m:oMath>
                </a14:m>
                <a:r>
                  <a:rPr lang="zh-CN" altLang="en-US" b="1" dirty="0" smtClean="0"/>
                  <a:t>。</a:t>
                </a:r>
                <a:endParaRPr lang="en-US" altLang="zh-CN" b="1" dirty="0" smtClean="0"/>
              </a:p>
              <a:p>
                <a:r>
                  <a:rPr lang="zh-CN" altLang="en-US" b="1" dirty="0" smtClean="0"/>
                  <a:t>解</a:t>
                </a:r>
                <a:r>
                  <a:rPr lang="en-US" altLang="zh-CN" b="1" dirty="0" smtClean="0"/>
                  <a:t>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𝑴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𝑹</m:t>
                        </m:r>
                      </m:sub>
                    </m:sSub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e>
                                  <m:e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  <m:e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e>
                                  <m:e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e>
                                  <m:e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endParaRPr lang="en-US" altLang="zh-CN" b="1" dirty="0" smtClean="0"/>
              </a:p>
              <a:p>
                <a:r>
                  <a:rPr lang="zh-CN" altLang="en-US" b="1" dirty="0" smtClean="0">
                    <a:solidFill>
                      <a:srgbClr val="0000CC"/>
                    </a:solidFill>
                  </a:rPr>
                  <a:t>例题</a:t>
                </a:r>
                <a:r>
                  <a:rPr lang="en-US" altLang="zh-CN" b="1" dirty="0" smtClean="0">
                    <a:solidFill>
                      <a:srgbClr val="0000CC"/>
                    </a:solidFill>
                  </a:rPr>
                  <a:t>6</a:t>
                </a:r>
                <a:r>
                  <a:rPr lang="en-US" altLang="zh-CN" b="1" dirty="0" smtClean="0"/>
                  <a:t> </a:t>
                </a:r>
                <a:r>
                  <a:rPr lang="zh-CN" altLang="en-US" b="1" dirty="0" smtClean="0"/>
                  <a:t>设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={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𝟒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zh-CN" altLang="en-US" b="1" dirty="0" smtClean="0"/>
                  <a:t>，写出集合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zh-CN" altLang="en-US" b="1" dirty="0" smtClean="0"/>
                  <a:t>上大于关系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zh-CN" altLang="en-US" b="1" dirty="0" smtClean="0"/>
                  <a:t>的关系矩阵。</a:t>
                </a:r>
                <a:endParaRPr lang="en-US" altLang="zh-CN" b="1" dirty="0"/>
              </a:p>
              <a:p>
                <a:r>
                  <a:rPr lang="zh-CN" altLang="en-US" b="1" dirty="0" smtClean="0"/>
                  <a:t>解</a:t>
                </a:r>
                <a:r>
                  <a:rPr lang="en-US" altLang="zh-CN" b="1" dirty="0" smtClean="0"/>
                  <a:t>. 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={</m:t>
                    </m:r>
                    <m:d>
                      <m:dPr>
                        <m:begChr m:val="⟨"/>
                        <m:endChr m:val="⟩"/>
                        <m:ctrlP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d>
                      <m:dPr>
                        <m:begChr m:val="⟨"/>
                        <m:endChr m:val="⟩"/>
                        <m:ctrlP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𝟑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d>
                      <m:dPr>
                        <m:begChr m:val="⟨"/>
                        <m:endChr m:val="⟩"/>
                        <m:ctrlP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𝟑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d>
                      <m:dPr>
                        <m:begChr m:val="⟨"/>
                        <m:endChr m:val="⟩"/>
                        <m:ctrlP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𝟒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d>
                      <m:dPr>
                        <m:begChr m:val="⟨"/>
                        <m:endChr m:val="⟩"/>
                        <m:ctrlP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𝟒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d>
                      <m:dPr>
                        <m:begChr m:val="⟨"/>
                        <m:endChr m:val="⟩"/>
                        <m:ctrlP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𝟒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𝟑</m:t>
                        </m:r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zh-CN" altLang="en-US" b="1" dirty="0" smtClean="0"/>
                  <a:t>，故</a:t>
                </a:r>
                <a:endParaRPr lang="en-US" altLang="zh-CN" b="1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&gt;</m:t>
                          </m:r>
                        </m:sub>
                      </m:sSub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b="1" i="1" smtClean="0"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e>
                                    <m:e>
                                      <m:r>
                                        <a:rPr lang="en-US" altLang="zh-CN" b="1" i="1" smtClean="0"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b="1" i="1" smtClean="0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e>
                                    <m:e>
                                      <m:r>
                                        <a:rPr lang="en-US" altLang="zh-CN" b="1" i="1" smtClean="0"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b="1" i="1" smtClean="0"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e>
                                    <m:e>
                                      <m:r>
                                        <a:rPr lang="en-US" altLang="zh-CN" b="1" i="1" smtClean="0"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b="1" i="1" smtClean="0"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e>
                                    <m:e>
                                      <m:r>
                                        <a:rPr lang="en-US" altLang="zh-CN" b="1" i="1" smtClean="0"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b="1" i="1" smtClean="0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e>
                                    <m:e>
                                      <m:r>
                                        <a:rPr lang="en-US" altLang="zh-CN" b="1" i="1" smtClean="0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b="1" i="1" smtClean="0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e>
                                    <m:e>
                                      <m:r>
                                        <a:rPr lang="en-US" altLang="zh-CN" b="1" i="1" smtClean="0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b="1" i="1" smtClean="0"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e>
                                    <m:e>
                                      <m:r>
                                        <a:rPr lang="en-US" altLang="zh-CN" b="1" i="1" smtClean="0"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b="1" i="1" smtClean="0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e>
                                    <m:e>
                                      <m:r>
                                        <a:rPr lang="en-US" altLang="zh-CN" b="1" i="1" smtClean="0"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b="1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1520" y="1124744"/>
                <a:ext cx="8712968" cy="5231606"/>
              </a:xfrm>
              <a:blipFill rotWithShape="0">
                <a:blip r:embed="rId2"/>
                <a:stretch>
                  <a:fillRect l="-769" t="-116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C87BA-7BB4-4FBB-8EE6-A30C0FB65631}" type="datetime1">
              <a:rPr lang="zh-CN" altLang="en-US" smtClean="0"/>
              <a:pPr/>
              <a:t>2020/11/9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0C485-3EAF-4318-915D-9216C2569B1B}" type="slidenum">
              <a:rPr lang="zh-CN" altLang="en-US" smtClean="0"/>
              <a:pPr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4805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3-5 </a:t>
            </a:r>
            <a:r>
              <a:rPr lang="zh-CN" altLang="en-US" dirty="0"/>
              <a:t>关系及其表示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lnSpc>
                    <a:spcPct val="150000"/>
                  </a:lnSpc>
                </a:pPr>
                <a:r>
                  <a:rPr lang="zh-CN" altLang="en-US" b="1" dirty="0" smtClean="0"/>
                  <a:t>有限集的二元关系亦可用图形来表示，设集合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b="1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b="1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⋯,</m:t>
                    </m:r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𝒎</m:t>
                        </m:r>
                      </m:sub>
                    </m:sSub>
                    <m:r>
                      <a:rPr lang="en-US" altLang="zh-CN" b="1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zh-CN" altLang="en-US" b="1" dirty="0" smtClean="0"/>
                  <a:t>到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𝒀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b="1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b="1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⋯,</m:t>
                    </m:r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</m:sub>
                    </m:sSub>
                    <m:r>
                      <a:rPr lang="en-US" altLang="zh-CN" b="1" i="1">
                        <a:latin typeface="Cambria Math" panose="02040503050406030204" pitchFamily="18" charset="0"/>
                      </a:rPr>
                      <m:t>}</m:t>
                    </m:r>
                    <m:r>
                      <a:rPr lang="zh-CN" altLang="en-US" b="1" i="1">
                        <a:latin typeface="Cambria Math" panose="02040503050406030204" pitchFamily="18" charset="0"/>
                      </a:rPr>
                      <m:t>上</m:t>
                    </m:r>
                  </m:oMath>
                </a14:m>
                <a:r>
                  <a:rPr lang="zh-CN" altLang="en-US" b="1" dirty="0" smtClean="0"/>
                  <a:t>的一个二元关系为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𝑹</m:t>
                    </m:r>
                  </m:oMath>
                </a14:m>
                <a:r>
                  <a:rPr lang="zh-CN" altLang="en-US" b="1" dirty="0" smtClean="0"/>
                  <a:t>，首先我们在平面上作出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𝒎</m:t>
                    </m:r>
                  </m:oMath>
                </a14:m>
                <a:r>
                  <a:rPr lang="zh-CN" altLang="en-US" b="1" dirty="0" smtClean="0"/>
                  <a:t>个结点分别记作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b="1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b="1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⋯,</m:t>
                    </m:r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𝒎</m:t>
                        </m:r>
                      </m:sub>
                    </m:sSub>
                  </m:oMath>
                </a14:m>
                <a:r>
                  <a:rPr lang="zh-CN" altLang="en-US" b="1" dirty="0" smtClean="0"/>
                  <a:t>，然后另外作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𝒏</m:t>
                    </m:r>
                    <m:r>
                      <a:rPr lang="zh-CN" altLang="en-US" b="1" i="1">
                        <a:latin typeface="Cambria Math" panose="02040503050406030204" pitchFamily="18" charset="0"/>
                      </a:rPr>
                      <m:t>个</m:t>
                    </m:r>
                  </m:oMath>
                </a14:m>
                <a:r>
                  <a:rPr lang="zh-CN" altLang="en-US" b="1" dirty="0" smtClean="0"/>
                  <a:t>结点分别记作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b="1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b="1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⋯,</m:t>
                    </m:r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</m:sub>
                    </m:sSub>
                  </m:oMath>
                </a14:m>
                <a:r>
                  <a:rPr lang="zh-CN" altLang="en-US" b="1" dirty="0" smtClean="0"/>
                  <a:t>。如果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𝑹</m:t>
                    </m:r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</m:oMath>
                </a14:m>
                <a:r>
                  <a:rPr lang="zh-CN" altLang="en-US" b="1" dirty="0" smtClean="0"/>
                  <a:t>，则可自结点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zh-CN" altLang="en-US" b="1" dirty="0" smtClean="0"/>
                  <a:t>到结点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</m:oMath>
                </a14:m>
                <a:r>
                  <a:rPr lang="zh-CN" altLang="en-US" b="1" dirty="0" smtClean="0"/>
                  <a:t>处作一有向弧，其箭头指向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</m:oMath>
                </a14:m>
                <a:r>
                  <a:rPr lang="zh-CN" altLang="en-US" b="1" dirty="0" smtClean="0"/>
                  <a:t>，如果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𝑹</m:t>
                    </m:r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</m:oMath>
                </a14:m>
                <a:r>
                  <a:rPr lang="zh-CN" altLang="en-US" b="1" dirty="0" smtClean="0"/>
                  <a:t>，则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zh-CN" altLang="en-US" b="1" dirty="0" smtClean="0"/>
                  <a:t>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</m:oMath>
                </a14:m>
                <a:r>
                  <a:rPr lang="zh-CN" altLang="en-US" b="1" dirty="0" smtClean="0"/>
                  <a:t>间没有线段联结。这种方法联结起来的图就称为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solidFill>
                          <a:srgbClr val="CC0099"/>
                        </a:solidFill>
                        <a:latin typeface="Cambria Math" panose="02040503050406030204" pitchFamily="18" charset="0"/>
                      </a:rPr>
                      <m:t>𝑹</m:t>
                    </m:r>
                  </m:oMath>
                </a14:m>
                <a:r>
                  <a:rPr lang="zh-CN" altLang="en-US" b="1" dirty="0" smtClean="0">
                    <a:solidFill>
                      <a:srgbClr val="CC0099"/>
                    </a:solidFill>
                  </a:rPr>
                  <a:t>的关系图</a:t>
                </a:r>
                <a:r>
                  <a:rPr lang="zh-CN" altLang="en-US" dirty="0" smtClean="0"/>
                  <a:t>。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37" r="-48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C87BA-7BB4-4FBB-8EE6-A30C0FB65631}" type="datetime1">
              <a:rPr lang="zh-CN" altLang="en-US" smtClean="0"/>
              <a:pPr/>
              <a:t>2020/11/9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0C485-3EAF-4318-915D-9216C2569B1B}" type="slidenum">
              <a:rPr lang="zh-CN" altLang="en-US" smtClean="0"/>
              <a:pPr/>
              <a:t>38</a:t>
            </a:fld>
            <a:endParaRPr lang="zh-CN" altLang="en-US"/>
          </a:p>
        </p:txBody>
      </p:sp>
      <p:cxnSp>
        <p:nvCxnSpPr>
          <p:cNvPr id="14" name="直接连接符 13"/>
          <p:cNvCxnSpPr/>
          <p:nvPr/>
        </p:nvCxnSpPr>
        <p:spPr>
          <a:xfrm>
            <a:off x="1475656" y="4365104"/>
            <a:ext cx="216024" cy="432048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642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椭圆 17"/>
          <p:cNvSpPr/>
          <p:nvPr/>
        </p:nvSpPr>
        <p:spPr>
          <a:xfrm>
            <a:off x="5887445" y="1305039"/>
            <a:ext cx="2880320" cy="243587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3-5 </a:t>
            </a:r>
            <a:r>
              <a:rPr lang="zh-CN" altLang="en-US" dirty="0"/>
              <a:t>关系及其表示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1" dirty="0" smtClean="0">
                <a:solidFill>
                  <a:srgbClr val="0000CC"/>
                </a:solidFill>
              </a:rPr>
              <a:t>例题</a:t>
            </a:r>
            <a:r>
              <a:rPr lang="en-US" altLang="zh-CN" b="1" dirty="0" smtClean="0">
                <a:solidFill>
                  <a:srgbClr val="0000CC"/>
                </a:solidFill>
              </a:rPr>
              <a:t>7</a:t>
            </a:r>
            <a:r>
              <a:rPr lang="en-US" altLang="zh-CN" b="1" dirty="0" smtClean="0"/>
              <a:t> </a:t>
            </a:r>
            <a:r>
              <a:rPr lang="zh-CN" altLang="en-US" b="1" dirty="0" smtClean="0"/>
              <a:t>画出例题</a:t>
            </a:r>
            <a:r>
              <a:rPr lang="en-US" altLang="zh-CN" b="1" dirty="0" smtClean="0"/>
              <a:t>5</a:t>
            </a:r>
            <a:r>
              <a:rPr lang="zh-CN" altLang="en-US" b="1" dirty="0" smtClean="0"/>
              <a:t>的关系图。</a:t>
            </a:r>
            <a:endParaRPr lang="en-US" altLang="zh-CN" b="1" dirty="0" smtClean="0"/>
          </a:p>
          <a:p>
            <a:r>
              <a:rPr lang="zh-CN" altLang="en-US" b="1" dirty="0" smtClean="0"/>
              <a:t>解</a:t>
            </a:r>
            <a:r>
              <a:rPr lang="en-US" altLang="zh-CN" b="1" dirty="0" smtClean="0"/>
              <a:t>. </a:t>
            </a:r>
            <a:r>
              <a:rPr lang="zh-CN" altLang="en-US" b="1" dirty="0" smtClean="0"/>
              <a:t>例题</a:t>
            </a:r>
            <a:r>
              <a:rPr lang="en-US" altLang="zh-CN" b="1" dirty="0" smtClean="0"/>
              <a:t>5</a:t>
            </a:r>
            <a:r>
              <a:rPr lang="zh-CN" altLang="en-US" b="1" dirty="0" smtClean="0"/>
              <a:t>的关系图如图</a:t>
            </a:r>
            <a:r>
              <a:rPr lang="en-US" altLang="zh-CN" b="1" dirty="0" smtClean="0"/>
              <a:t>3-5.2</a:t>
            </a:r>
            <a:r>
              <a:rPr lang="zh-CN" altLang="en-US" b="1" dirty="0" smtClean="0"/>
              <a:t>所示</a:t>
            </a:r>
            <a:endParaRPr lang="en-US" altLang="zh-CN" b="1" dirty="0" smtClean="0"/>
          </a:p>
          <a:p>
            <a:endParaRPr lang="zh-CN" altLang="en-US" b="1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C87BA-7BB4-4FBB-8EE6-A30C0FB65631}" type="datetime1">
              <a:rPr lang="zh-CN" altLang="en-US" smtClean="0"/>
              <a:pPr/>
              <a:t>2020/11/9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0C485-3EAF-4318-915D-9216C2569B1B}" type="slidenum">
              <a:rPr lang="zh-CN" altLang="en-US" smtClean="0"/>
              <a:pPr/>
              <a:t>39</a:t>
            </a:fld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1691680" y="2564904"/>
            <a:ext cx="216024" cy="21602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1691680" y="3079986"/>
            <a:ext cx="216024" cy="21602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1691680" y="3632622"/>
            <a:ext cx="216024" cy="21602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1691680" y="4185258"/>
            <a:ext cx="216024" cy="21602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4139952" y="3957923"/>
            <a:ext cx="216024" cy="21602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4139952" y="3346349"/>
            <a:ext cx="216024" cy="21602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4139952" y="2780928"/>
            <a:ext cx="216024" cy="21602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" name="直接箭头连接符 13"/>
          <p:cNvCxnSpPr>
            <a:stCxn id="6" idx="6"/>
            <a:endCxn id="12" idx="2"/>
          </p:cNvCxnSpPr>
          <p:nvPr/>
        </p:nvCxnSpPr>
        <p:spPr>
          <a:xfrm>
            <a:off x="1907704" y="2672916"/>
            <a:ext cx="2232248" cy="21602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/>
          <p:nvPr/>
        </p:nvCxnSpPr>
        <p:spPr>
          <a:xfrm>
            <a:off x="1907704" y="3187998"/>
            <a:ext cx="2232248" cy="21602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>
            <a:stCxn id="6" idx="5"/>
            <a:endCxn id="10" idx="2"/>
          </p:cNvCxnSpPr>
          <p:nvPr/>
        </p:nvCxnSpPr>
        <p:spPr>
          <a:xfrm>
            <a:off x="1876068" y="2749292"/>
            <a:ext cx="2263884" cy="131664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>
            <a:stCxn id="7" idx="5"/>
            <a:endCxn id="10" idx="3"/>
          </p:cNvCxnSpPr>
          <p:nvPr/>
        </p:nvCxnSpPr>
        <p:spPr>
          <a:xfrm>
            <a:off x="1876068" y="3264374"/>
            <a:ext cx="2295520" cy="87793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>
            <a:stCxn id="8" idx="6"/>
            <a:endCxn id="12" idx="3"/>
          </p:cNvCxnSpPr>
          <p:nvPr/>
        </p:nvCxnSpPr>
        <p:spPr>
          <a:xfrm flipV="1">
            <a:off x="1907704" y="2965316"/>
            <a:ext cx="2263884" cy="77531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/>
          <p:cNvCxnSpPr/>
          <p:nvPr/>
        </p:nvCxnSpPr>
        <p:spPr>
          <a:xfrm flipV="1">
            <a:off x="1918199" y="3483400"/>
            <a:ext cx="2263884" cy="77531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>
            <a:stCxn id="9" idx="7"/>
            <a:endCxn id="12" idx="4"/>
          </p:cNvCxnSpPr>
          <p:nvPr/>
        </p:nvCxnSpPr>
        <p:spPr>
          <a:xfrm flipV="1">
            <a:off x="1876068" y="2996952"/>
            <a:ext cx="2371896" cy="121994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/>
              <p:cNvSpPr txBox="1"/>
              <p:nvPr/>
            </p:nvSpPr>
            <p:spPr>
              <a:xfrm>
                <a:off x="1260416" y="2333019"/>
                <a:ext cx="30362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28" name="文本框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0416" y="2333019"/>
                <a:ext cx="303624" cy="461665"/>
              </a:xfrm>
              <a:prstGeom prst="rect">
                <a:avLst/>
              </a:prstGeom>
              <a:blipFill rotWithShape="0">
                <a:blip r:embed="rId2"/>
                <a:stretch>
                  <a:fillRect r="-48000" b="-1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本框 28"/>
              <p:cNvSpPr txBox="1"/>
              <p:nvPr/>
            </p:nvSpPr>
            <p:spPr>
              <a:xfrm>
                <a:off x="1220376" y="2902696"/>
                <a:ext cx="33526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29" name="文本框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0376" y="2902696"/>
                <a:ext cx="335260" cy="461665"/>
              </a:xfrm>
              <a:prstGeom prst="rect">
                <a:avLst/>
              </a:prstGeom>
              <a:blipFill rotWithShape="0">
                <a:blip r:embed="rId3"/>
                <a:stretch>
                  <a:fillRect r="-36364" b="-13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本框 29"/>
              <p:cNvSpPr txBox="1"/>
              <p:nvPr/>
            </p:nvSpPr>
            <p:spPr>
              <a:xfrm>
                <a:off x="1220376" y="3483400"/>
                <a:ext cx="33526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30" name="文本框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0376" y="3483400"/>
                <a:ext cx="335260" cy="461665"/>
              </a:xfrm>
              <a:prstGeom prst="rect">
                <a:avLst/>
              </a:prstGeom>
              <a:blipFill rotWithShape="0">
                <a:blip r:embed="rId4"/>
                <a:stretch>
                  <a:fillRect r="-36364" b="-13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本框 30"/>
              <p:cNvSpPr txBox="1"/>
              <p:nvPr/>
            </p:nvSpPr>
            <p:spPr>
              <a:xfrm>
                <a:off x="1183543" y="4064104"/>
                <a:ext cx="33526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31" name="文本框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3543" y="4064104"/>
                <a:ext cx="335260" cy="461665"/>
              </a:xfrm>
              <a:prstGeom prst="rect">
                <a:avLst/>
              </a:prstGeom>
              <a:blipFill rotWithShape="0">
                <a:blip r:embed="rId5"/>
                <a:stretch>
                  <a:fillRect r="-36364" b="-1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本框 31"/>
              <p:cNvSpPr txBox="1"/>
              <p:nvPr/>
            </p:nvSpPr>
            <p:spPr>
              <a:xfrm>
                <a:off x="4497217" y="2564913"/>
                <a:ext cx="33526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32" name="文本框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7217" y="2564913"/>
                <a:ext cx="335260" cy="461665"/>
              </a:xfrm>
              <a:prstGeom prst="rect">
                <a:avLst/>
              </a:prstGeom>
              <a:blipFill rotWithShape="0">
                <a:blip r:embed="rId6"/>
                <a:stretch>
                  <a:fillRect l="-5455" r="-32727" b="-10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本框 32"/>
              <p:cNvSpPr txBox="1"/>
              <p:nvPr/>
            </p:nvSpPr>
            <p:spPr>
              <a:xfrm>
                <a:off x="4504567" y="3252567"/>
                <a:ext cx="33526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33" name="文本框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4567" y="3252567"/>
                <a:ext cx="335260" cy="461665"/>
              </a:xfrm>
              <a:prstGeom prst="rect">
                <a:avLst/>
              </a:prstGeom>
              <a:blipFill rotWithShape="0">
                <a:blip r:embed="rId7"/>
                <a:stretch>
                  <a:fillRect l="-5455" r="-34545" b="-10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本框 33"/>
              <p:cNvSpPr txBox="1"/>
              <p:nvPr/>
            </p:nvSpPr>
            <p:spPr>
              <a:xfrm>
                <a:off x="4495940" y="3911478"/>
                <a:ext cx="33526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34" name="文本框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5940" y="3911478"/>
                <a:ext cx="335260" cy="461665"/>
              </a:xfrm>
              <a:prstGeom prst="rect">
                <a:avLst/>
              </a:prstGeom>
              <a:blipFill rotWithShape="0">
                <a:blip r:embed="rId8"/>
                <a:stretch>
                  <a:fillRect l="-5455" r="-34545" b="-10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/>
              <p:cNvSpPr/>
              <p:nvPr/>
            </p:nvSpPr>
            <p:spPr>
              <a:xfrm>
                <a:off x="5796136" y="1929078"/>
                <a:ext cx="2602356" cy="111280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𝑹</m:t>
                          </m:r>
                        </m:sub>
                      </m:sSub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e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e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e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e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6136" y="1929078"/>
                <a:ext cx="2602356" cy="1112805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77474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3-1 </a:t>
            </a:r>
            <a:r>
              <a:rPr lang="zh-CN" altLang="en-US" dirty="0"/>
              <a:t>集合的概念和表示法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b="1" dirty="0" smtClean="0">
                    <a:solidFill>
                      <a:srgbClr val="CC00CC"/>
                    </a:solidFill>
                  </a:rPr>
                  <a:t>注：集合的元素可以是一个集合。</a:t>
                </a:r>
                <a:endParaRPr lang="en-US" altLang="zh-CN" b="1" dirty="0">
                  <a:solidFill>
                    <a:srgbClr val="CC00CC"/>
                  </a:solidFill>
                </a:endParaRPr>
              </a:p>
              <a:p>
                <a:pPr lvl="1"/>
                <a:r>
                  <a:rPr lang="zh-CN" altLang="en-US" b="1" dirty="0" smtClean="0"/>
                  <a:t>若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𝑺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={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begChr m:val="{"/>
                        <m:endChr m:val="}"/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𝒑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,{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𝒒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}}</m:t>
                    </m:r>
                  </m:oMath>
                </a14:m>
                <a:r>
                  <a:rPr lang="zh-CN" altLang="en-US" b="1" dirty="0" smtClean="0"/>
                  <a:t>，则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𝒒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∈{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𝒒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zh-CN" altLang="en-US" b="1" dirty="0" smtClean="0"/>
                  <a:t>，但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𝒒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∉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𝑺</m:t>
                    </m:r>
                  </m:oMath>
                </a14:m>
                <a:r>
                  <a:rPr lang="zh-CN" altLang="en-US" b="1" dirty="0" smtClean="0"/>
                  <a:t>。</a:t>
                </a:r>
                <a:endParaRPr lang="en-US" altLang="zh-CN" b="1" dirty="0" smtClean="0"/>
              </a:p>
              <a:p>
                <a:pPr lvl="1"/>
                <a:r>
                  <a:rPr lang="zh-CN" altLang="en-US" b="1" dirty="0" smtClean="0"/>
                  <a:t>若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={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𝟕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zh-CN" altLang="en-US" b="1" dirty="0" smtClean="0"/>
                  <a:t>，代数</a:t>
                </a:r>
                <a14:m>
                  <m:oMath xmlns:m="http://schemas.openxmlformats.org/officeDocument/2006/math">
                    <m:r>
                      <a:rPr lang="zh-CN" altLang="en-US" b="1" i="1" dirty="0" smtClean="0">
                        <a:latin typeface="Cambria Math" panose="02040503050406030204" pitchFamily="18" charset="0"/>
                      </a:rPr>
                      <m:t>方程</m:t>
                    </m:r>
                    <m:sSup>
                      <m:sSup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𝟒</m:t>
                        </m:r>
                      </m:sup>
                    </m:sSup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𝟏𝟕</m:t>
                    </m:r>
                    <m:sSup>
                      <m:sSup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𝟑</m:t>
                        </m:r>
                      </m:sup>
                    </m:sSup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𝟏𝟎𝟏</m:t>
                    </m:r>
                    <m:sSup>
                      <m:sSup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𝟐𝟒𝟕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𝟐𝟏𝟎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zh-CN" altLang="en-US" b="1" dirty="0" smtClean="0"/>
                  <a:t>的所有根可组成的集合为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𝑩</m:t>
                    </m:r>
                  </m:oMath>
                </a14:m>
                <a:r>
                  <a:rPr lang="zh-CN" altLang="en-US" b="1" dirty="0" smtClean="0"/>
                  <a:t>，则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𝑩</m:t>
                    </m:r>
                  </m:oMath>
                </a14:m>
                <a:r>
                  <a:rPr lang="zh-CN" altLang="en-US" b="1" dirty="0" smtClean="0"/>
                  <a:t>正好也是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𝟕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zh-CN" altLang="en-US" b="1" dirty="0" smtClean="0"/>
                  <a:t>，因此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𝑩</m:t>
                    </m:r>
                  </m:oMath>
                </a14:m>
                <a:r>
                  <a:rPr lang="zh-CN" altLang="en-US" b="1" dirty="0" smtClean="0"/>
                  <a:t>。</a:t>
                </a:r>
                <a:endParaRPr lang="en-US" altLang="zh-CN" b="1" dirty="0" smtClean="0"/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𝟒</m:t>
                        </m:r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𝟒</m:t>
                        </m:r>
                      </m:e>
                    </m:d>
                    <m:r>
                      <a:rPr lang="en-US" altLang="zh-CN" b="1" i="0" smtClean="0">
                        <a:latin typeface="Cambria Math" panose="02040503050406030204" pitchFamily="18" charset="0"/>
                      </a:rPr>
                      <m:t>;         </m:t>
                    </m:r>
                    <m:d>
                      <m:dPr>
                        <m:begChr m:val="{"/>
                        <m:endChr m:val="}"/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0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zh-CN" b="1" i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0" smtClean="0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US" altLang="zh-CN" b="1" i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0" smtClean="0">
                            <a:latin typeface="Cambria Math" panose="02040503050406030204" pitchFamily="18" charset="0"/>
                          </a:rPr>
                          <m:t>𝟒</m:t>
                        </m:r>
                      </m:e>
                    </m:d>
                    <m:r>
                      <a:rPr lang="en-US" altLang="zh-CN" b="1" i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0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zh-CN" b="1" i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0" smtClean="0">
                            <a:latin typeface="Cambria Math" panose="02040503050406030204" pitchFamily="18" charset="0"/>
                          </a:rPr>
                          <m:t>𝟒</m:t>
                        </m:r>
                        <m:r>
                          <a:rPr lang="en-US" altLang="zh-CN" b="1" i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0" smtClean="0"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</m:d>
                    <m:r>
                      <a:rPr lang="en-US" altLang="zh-CN" b="1" i="0" smtClean="0">
                        <a:latin typeface="Cambria Math" panose="02040503050406030204" pitchFamily="18" charset="0"/>
                      </a:rPr>
                      <m:t>;  </m:t>
                    </m:r>
                  </m:oMath>
                </a14:m>
                <a:endParaRPr lang="en-US" altLang="zh-CN" b="1" i="0" dirty="0" smtClean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1" i="0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US" altLang="zh-CN" b="1" i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b="1" i="0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e>
                        </m:d>
                        <m:r>
                          <a:rPr lang="en-US" altLang="zh-CN" b="1" i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0" smtClean="0">
                            <a:latin typeface="Cambria Math" panose="02040503050406030204" pitchFamily="18" charset="0"/>
                          </a:rPr>
                          <m:t>𝟒</m:t>
                        </m:r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d>
                      <m:dPr>
                        <m:begChr m:val="{"/>
                        <m:endChr m:val="}"/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0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zh-CN" b="1" i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0" smtClean="0">
                            <a:latin typeface="Cambria Math" panose="02040503050406030204" pitchFamily="18" charset="0"/>
                          </a:rPr>
                          <m:t>𝟒</m:t>
                        </m:r>
                        <m:r>
                          <a:rPr lang="en-US" altLang="zh-CN" b="1" i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0" smtClean="0"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;        </m:t>
                    </m:r>
                    <m:d>
                      <m:dPr>
                        <m:begChr m:val="{"/>
                        <m:endChr m:val="}"/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𝟓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,⋯</m:t>
                        </m:r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zh-CN" altLang="en-US" b="1" i="1">
                            <a:latin typeface="Cambria Math" panose="02040503050406030204" pitchFamily="18" charset="0"/>
                          </a:rPr>
                          <m:t>是</m:t>
                        </m:r>
                        <m:r>
                          <a:rPr lang="zh-CN" altLang="en-US" b="1" i="1" smtClean="0">
                            <a:latin typeface="Cambria Math" panose="02040503050406030204" pitchFamily="18" charset="0"/>
                          </a:rPr>
                          <m:t>正</m:t>
                        </m:r>
                        <m:r>
                          <a:rPr lang="zh-CN" altLang="en-US" b="1" i="1">
                            <a:latin typeface="Cambria Math" panose="02040503050406030204" pitchFamily="18" charset="0"/>
                          </a:rPr>
                          <m:t>奇数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37" t="-1058" r="-44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C87BA-7BB4-4FBB-8EE6-A30C0FB65631}" type="datetime1">
              <a:rPr lang="zh-CN" altLang="en-US" smtClean="0"/>
              <a:pPr/>
              <a:t>2020/11/9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0C485-3EAF-4318-915D-9216C2569B1B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573067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3-5 </a:t>
            </a:r>
            <a:r>
              <a:rPr lang="zh-CN" altLang="en-US" dirty="0"/>
              <a:t>关系及其表示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67544" y="1340768"/>
                <a:ext cx="8229600" cy="5112568"/>
              </a:xfrm>
            </p:spPr>
            <p:txBody>
              <a:bodyPr>
                <a:normAutofit/>
              </a:bodyPr>
              <a:lstStyle/>
              <a:p>
                <a:r>
                  <a:rPr lang="zh-CN" altLang="en-US" b="1" dirty="0" smtClean="0">
                    <a:solidFill>
                      <a:srgbClr val="0000CC"/>
                    </a:solidFill>
                  </a:rPr>
                  <a:t>例题</a:t>
                </a:r>
                <a:r>
                  <a:rPr lang="en-US" altLang="zh-CN" b="1" dirty="0" smtClean="0">
                    <a:solidFill>
                      <a:srgbClr val="0000CC"/>
                    </a:solidFill>
                  </a:rPr>
                  <a:t>8 </a:t>
                </a:r>
                <a:r>
                  <a:rPr lang="zh-CN" altLang="en-US" b="1" dirty="0" smtClean="0"/>
                  <a:t>设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={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𝟒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zh-CN" altLang="en-US" b="1" dirty="0" smtClean="0"/>
                  <a:t>，在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zh-CN" altLang="en-US" b="1" dirty="0" smtClean="0"/>
                  <a:t>上的二元关系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𝑹</m:t>
                    </m:r>
                  </m:oMath>
                </a14:m>
                <a:r>
                  <a:rPr lang="zh-CN" altLang="en-US" b="1" dirty="0" smtClean="0"/>
                  <a:t>给定为：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={</m:t>
                    </m:r>
                    <m:d>
                      <m:dPr>
                        <m:begChr m:val="⟨"/>
                        <m:endChr m:val="⟩"/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𝟓</m:t>
                        </m:r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begChr m:val="⟨"/>
                        <m:endChr m:val="⟩"/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𝟒</m:t>
                        </m:r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begChr m:val="⟨"/>
                        <m:endChr m:val="⟩"/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begChr m:val="⟨"/>
                        <m:endChr m:val="⟩"/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begChr m:val="⟨"/>
                        <m:endChr m:val="⟩"/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𝟒</m:t>
                        </m:r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begChr m:val="⟨"/>
                        <m:endChr m:val="⟩"/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𝟒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𝟒</m:t>
                        </m:r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zh-CN" altLang="en-US" b="1" dirty="0" smtClean="0"/>
                  <a:t>，画出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𝑹</m:t>
                    </m:r>
                  </m:oMath>
                </a14:m>
                <a:r>
                  <a:rPr lang="zh-CN" altLang="en-US" b="1" dirty="0" smtClean="0"/>
                  <a:t>的关系图。</a:t>
                </a:r>
                <a:endParaRPr lang="en-US" altLang="zh-CN" b="1" dirty="0" smtClean="0"/>
              </a:p>
              <a:p>
                <a:endParaRPr lang="en-US" altLang="zh-CN" b="1" dirty="0"/>
              </a:p>
              <a:p>
                <a:endParaRPr lang="en-US" altLang="zh-CN" b="1" dirty="0" smtClean="0"/>
              </a:p>
              <a:p>
                <a:endParaRPr lang="en-US" altLang="zh-CN" b="1" dirty="0"/>
              </a:p>
              <a:p>
                <a:endParaRPr lang="en-US" altLang="zh-CN" b="1" dirty="0" smtClean="0"/>
              </a:p>
              <a:p>
                <a:endParaRPr lang="en-US" altLang="zh-CN" b="1" dirty="0"/>
              </a:p>
              <a:p>
                <a:endParaRPr lang="en-US" altLang="zh-CN" b="1" dirty="0" smtClean="0"/>
              </a:p>
              <a:p>
                <a:endParaRPr lang="en-US" altLang="zh-CN" b="1" dirty="0"/>
              </a:p>
              <a:p>
                <a:r>
                  <a:rPr lang="zh-CN" altLang="en-US" b="1" dirty="0" smtClean="0">
                    <a:solidFill>
                      <a:srgbClr val="CC0099"/>
                    </a:solidFill>
                  </a:rPr>
                  <a:t>注：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solidFill>
                          <a:srgbClr val="CC0099"/>
                        </a:solidFill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altLang="zh-CN" b="1" i="1" smtClean="0">
                        <a:solidFill>
                          <a:srgbClr val="CC0099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⊆</m:t>
                    </m:r>
                    <m:r>
                      <a:rPr lang="en-US" altLang="zh-CN" b="1" i="1" smtClean="0">
                        <a:solidFill>
                          <a:srgbClr val="CC0099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𝑿</m:t>
                    </m:r>
                    <m:r>
                      <a:rPr lang="en-US" altLang="zh-CN" b="1" i="1" smtClean="0">
                        <a:solidFill>
                          <a:srgbClr val="CC0099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CN" b="1" i="1" smtClean="0">
                        <a:solidFill>
                          <a:srgbClr val="CC0099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𝒀</m:t>
                    </m:r>
                    <m:r>
                      <a:rPr lang="en-US" altLang="zh-CN" b="1" i="1" smtClean="0">
                        <a:solidFill>
                          <a:srgbClr val="CC0099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⊆(</m:t>
                    </m:r>
                    <m:r>
                      <a:rPr lang="en-US" altLang="zh-CN" b="1" i="1" smtClean="0">
                        <a:solidFill>
                          <a:srgbClr val="CC0099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𝑿</m:t>
                    </m:r>
                    <m:r>
                      <a:rPr lang="en-US" altLang="zh-CN" b="1" i="1" smtClean="0">
                        <a:solidFill>
                          <a:srgbClr val="CC0099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  <m:r>
                      <a:rPr lang="en-US" altLang="zh-CN" b="1" i="1" smtClean="0">
                        <a:solidFill>
                          <a:srgbClr val="CC0099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𝒀</m:t>
                    </m:r>
                    <m:r>
                      <a:rPr lang="en-US" altLang="zh-CN" b="1" i="1" smtClean="0">
                        <a:solidFill>
                          <a:srgbClr val="CC0099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)×(</m:t>
                    </m:r>
                    <m:r>
                      <a:rPr lang="en-US" altLang="zh-CN" b="1" i="1" smtClean="0">
                        <a:solidFill>
                          <a:srgbClr val="CC0099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𝑿</m:t>
                    </m:r>
                    <m:r>
                      <a:rPr lang="en-US" altLang="zh-CN" b="1" i="1" smtClean="0">
                        <a:solidFill>
                          <a:srgbClr val="CC0099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  <m:r>
                      <a:rPr lang="en-US" altLang="zh-CN" b="1" i="1" smtClean="0">
                        <a:solidFill>
                          <a:srgbClr val="CC0099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𝒀</m:t>
                    </m:r>
                    <m:r>
                      <a:rPr lang="en-US" altLang="zh-CN" b="1" i="1" smtClean="0">
                        <a:solidFill>
                          <a:srgbClr val="CC0099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b="1" dirty="0" smtClean="0">
                    <a:solidFill>
                      <a:srgbClr val="CC0099"/>
                    </a:solidFill>
                  </a:rPr>
                  <a:t>，通常限于讨论同一集合上的关系</a:t>
                </a:r>
                <a:r>
                  <a:rPr lang="zh-CN" altLang="en-US" b="1" dirty="0" smtClean="0"/>
                  <a:t>。</a:t>
                </a:r>
                <a:endParaRPr lang="zh-CN" altLang="en-US" b="1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7544" y="1340768"/>
                <a:ext cx="8229600" cy="5112568"/>
              </a:xfrm>
              <a:blipFill rotWithShape="0">
                <a:blip r:embed="rId2"/>
                <a:stretch>
                  <a:fillRect l="-1037" t="-1311" r="-370" b="-178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C87BA-7BB4-4FBB-8EE6-A30C0FB65631}" type="datetime1">
              <a:rPr lang="zh-CN" altLang="en-US" smtClean="0"/>
              <a:pPr/>
              <a:t>2020/11/9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0C485-3EAF-4318-915D-9216C2569B1B}" type="slidenum">
              <a:rPr lang="zh-CN" altLang="en-US" smtClean="0"/>
              <a:pPr/>
              <a:t>40</a:t>
            </a:fld>
            <a:endParaRPr lang="zh-CN" altLang="en-US" dirty="0"/>
          </a:p>
        </p:txBody>
      </p:sp>
      <p:sp>
        <p:nvSpPr>
          <p:cNvPr id="6" name="椭圆 5"/>
          <p:cNvSpPr/>
          <p:nvPr/>
        </p:nvSpPr>
        <p:spPr>
          <a:xfrm>
            <a:off x="5480218" y="2384884"/>
            <a:ext cx="216024" cy="21602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3777686" y="4030761"/>
            <a:ext cx="216024" cy="21602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5221469" y="4534817"/>
            <a:ext cx="216024" cy="21602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5696242" y="3454697"/>
            <a:ext cx="216024" cy="21602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3057606" y="2600908"/>
            <a:ext cx="216024" cy="21602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2" name="直接箭头连接符 11"/>
          <p:cNvCxnSpPr>
            <a:stCxn id="6" idx="2"/>
            <a:endCxn id="10" idx="6"/>
          </p:cNvCxnSpPr>
          <p:nvPr/>
        </p:nvCxnSpPr>
        <p:spPr>
          <a:xfrm flipH="1">
            <a:off x="3273630" y="2492896"/>
            <a:ext cx="2206588" cy="2160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/>
          <p:nvPr/>
        </p:nvCxnSpPr>
        <p:spPr>
          <a:xfrm flipH="1">
            <a:off x="3956845" y="2558087"/>
            <a:ext cx="1549780" cy="149312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>
            <a:stCxn id="9" idx="0"/>
            <a:endCxn id="6" idx="4"/>
          </p:cNvCxnSpPr>
          <p:nvPr/>
        </p:nvCxnSpPr>
        <p:spPr>
          <a:xfrm flipH="1" flipV="1">
            <a:off x="5588230" y="2600908"/>
            <a:ext cx="216024" cy="85378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3306070" y="2247255"/>
            <a:ext cx="3204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5836928" y="2265096"/>
            <a:ext cx="3204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5970901" y="3439664"/>
            <a:ext cx="3204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627350" y="4191427"/>
            <a:ext cx="3204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5506625" y="4653092"/>
            <a:ext cx="3204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6" name="直接箭头连接符 25"/>
          <p:cNvCxnSpPr>
            <a:stCxn id="7" idx="5"/>
            <a:endCxn id="8" idx="2"/>
          </p:cNvCxnSpPr>
          <p:nvPr/>
        </p:nvCxnSpPr>
        <p:spPr>
          <a:xfrm>
            <a:off x="3962074" y="4215149"/>
            <a:ext cx="1259395" cy="4276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>
            <a:stCxn id="7" idx="1"/>
            <a:endCxn id="10" idx="4"/>
          </p:cNvCxnSpPr>
          <p:nvPr/>
        </p:nvCxnSpPr>
        <p:spPr>
          <a:xfrm flipH="1" flipV="1">
            <a:off x="3165618" y="2816932"/>
            <a:ext cx="643704" cy="124546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曲线连接符 32"/>
          <p:cNvCxnSpPr>
            <a:stCxn id="10" idx="7"/>
            <a:endCxn id="10" idx="3"/>
          </p:cNvCxnSpPr>
          <p:nvPr/>
        </p:nvCxnSpPr>
        <p:spPr>
          <a:xfrm rot="16200000" flipH="1" flipV="1">
            <a:off x="3089242" y="2632544"/>
            <a:ext cx="152752" cy="152752"/>
          </a:xfrm>
          <a:prstGeom prst="curvedConnector5">
            <a:avLst>
              <a:gd name="adj1" fmla="val -240011"/>
              <a:gd name="adj2" fmla="val 366370"/>
              <a:gd name="adj3" fmla="val 102823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5037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Text Box 2"/>
          <p:cNvSpPr txBox="1">
            <a:spLocks noChangeArrowheads="1"/>
          </p:cNvSpPr>
          <p:nvPr/>
        </p:nvSpPr>
        <p:spPr bwMode="auto">
          <a:xfrm>
            <a:off x="898525" y="1544638"/>
            <a:ext cx="7489825" cy="1384995"/>
          </a:xfrm>
          <a:prstGeom prst="rect">
            <a:avLst/>
          </a:prstGeom>
          <a:noFill/>
          <a:ln w="28575" algn="ctr">
            <a:solidFill>
              <a:schemeClr val="hlink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SzPct val="85000"/>
              <a:defRPr/>
            </a:pPr>
            <a:r>
              <a:rPr kumimoji="1" lang="en-US" altLang="zh-CN" sz="2400" b="1" dirty="0" smtClean="0">
                <a:solidFill>
                  <a:srgbClr val="003300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	</a:t>
            </a:r>
            <a:r>
              <a:rPr kumimoji="1" lang="zh-CN" altLang="en-US" sz="2400" b="1" dirty="0" smtClean="0">
                <a:solidFill>
                  <a:srgbClr val="003300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学习要点：</a:t>
            </a:r>
          </a:p>
          <a:p>
            <a:pPr>
              <a:spcBef>
                <a:spcPct val="50000"/>
              </a:spcBef>
              <a:buSzPct val="85000"/>
              <a:defRPr/>
            </a:pPr>
            <a:r>
              <a:rPr kumimoji="1" lang="zh-CN" altLang="en-US" sz="2400" b="1" dirty="0" smtClean="0">
                <a:solidFill>
                  <a:srgbClr val="003300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	</a:t>
            </a:r>
            <a:r>
              <a:rPr kumimoji="1" lang="en-US" altLang="zh-CN" sz="2400" b="1" dirty="0" smtClean="0">
                <a:solidFill>
                  <a:srgbClr val="003300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1. </a:t>
            </a:r>
            <a:r>
              <a:rPr kumimoji="1" lang="zh-CN" altLang="en-US" sz="2400" b="1" dirty="0" smtClean="0">
                <a:solidFill>
                  <a:srgbClr val="003300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理解并掌握基本概念：前域，值域，域，关系，全域关系，空关系，恒等关系，关系图；</a:t>
            </a:r>
            <a:r>
              <a:rPr kumimoji="1" lang="en-US" altLang="zh-CN" sz="2400" b="1" dirty="0" smtClean="0">
                <a:solidFill>
                  <a:srgbClr val="003300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            </a:t>
            </a:r>
          </a:p>
        </p:txBody>
      </p:sp>
      <p:pic>
        <p:nvPicPr>
          <p:cNvPr id="60419" name="Picture 3" descr="52design_com_kr_05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950" y="908050"/>
            <a:ext cx="12192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420" name="灯片编号占位符 1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361AB0D9-82E6-4E3E-9DDC-5AE59A461BF1}" type="slidenum">
              <a:rPr lang="en-US" altLang="zh-CN" smtClean="0">
                <a:solidFill>
                  <a:srgbClr val="045C75"/>
                </a:solidFill>
              </a:rPr>
              <a:pPr/>
              <a:t>41</a:t>
            </a:fld>
            <a:endParaRPr lang="en-US" altLang="zh-CN" smtClean="0">
              <a:solidFill>
                <a:srgbClr val="045C7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3576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0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418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Text Box 2"/>
          <p:cNvSpPr txBox="1">
            <a:spLocks noChangeArrowheads="1"/>
          </p:cNvSpPr>
          <p:nvPr/>
        </p:nvSpPr>
        <p:spPr bwMode="auto">
          <a:xfrm>
            <a:off x="1325563" y="1544638"/>
            <a:ext cx="7026275" cy="3970318"/>
          </a:xfrm>
          <a:prstGeom prst="rect">
            <a:avLst/>
          </a:prstGeom>
          <a:noFill/>
          <a:ln w="28575" algn="ctr">
            <a:solidFill>
              <a:schemeClr val="hlink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SzPct val="85000"/>
              <a:defRPr/>
            </a:pPr>
            <a:r>
              <a:rPr kumimoji="1" lang="en-US" altLang="zh-CN" sz="2400" b="1" dirty="0" smtClean="0">
                <a:solidFill>
                  <a:srgbClr val="003300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	</a:t>
            </a:r>
            <a:r>
              <a:rPr kumimoji="1" lang="zh-CN" altLang="en-US" sz="3600" b="1" dirty="0" smtClean="0">
                <a:solidFill>
                  <a:srgbClr val="003300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作业：</a:t>
            </a:r>
            <a:endParaRPr kumimoji="1" lang="en-US" altLang="zh-CN" sz="3600" b="1" dirty="0" smtClean="0">
              <a:solidFill>
                <a:srgbClr val="003300"/>
              </a:solidFill>
              <a:latin typeface="Times New Roman" panose="02020603050405020304" pitchFamily="18" charset="0"/>
              <a:ea typeface="华文细黑" panose="02010600040101010101" pitchFamily="2" charset="-122"/>
            </a:endParaRPr>
          </a:p>
          <a:p>
            <a:pPr>
              <a:spcBef>
                <a:spcPct val="50000"/>
              </a:spcBef>
              <a:buSzPct val="85000"/>
              <a:defRPr/>
            </a:pPr>
            <a:r>
              <a:rPr kumimoji="1" lang="en-US" altLang="zh-CN" sz="3600" b="1" dirty="0" err="1" smtClean="0">
                <a:solidFill>
                  <a:srgbClr val="003300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P110</a:t>
            </a:r>
            <a:r>
              <a:rPr kumimoji="1" lang="en-US" altLang="zh-CN" sz="3600" b="1" dirty="0" smtClean="0">
                <a:solidFill>
                  <a:srgbClr val="00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细黑" panose="02010600040101010101" pitchFamily="2" charset="-122"/>
              </a:rPr>
              <a:t>:  3-5</a:t>
            </a:r>
            <a:r>
              <a:rPr kumimoji="1" lang="zh-CN" altLang="en-US" sz="3600" b="1" dirty="0" smtClean="0">
                <a:solidFill>
                  <a:srgbClr val="00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细黑" panose="02010600040101010101" pitchFamily="2" charset="-122"/>
              </a:rPr>
              <a:t>习题</a:t>
            </a:r>
            <a:endParaRPr kumimoji="1" lang="en-US" altLang="zh-CN" sz="3600" b="1" dirty="0" smtClean="0">
              <a:solidFill>
                <a:srgbClr val="0033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华文细黑" panose="02010600040101010101" pitchFamily="2" charset="-122"/>
            </a:endParaRPr>
          </a:p>
          <a:p>
            <a:pPr>
              <a:spcBef>
                <a:spcPct val="50000"/>
              </a:spcBef>
              <a:buSzPct val="85000"/>
              <a:defRPr/>
            </a:pPr>
            <a:r>
              <a:rPr kumimoji="1" lang="en-US" altLang="zh-CN" sz="3600" b="1" dirty="0" smtClean="0">
                <a:solidFill>
                  <a:srgbClr val="00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细黑" panose="02010600040101010101" pitchFamily="2" charset="-122"/>
              </a:rPr>
              <a:t>(1)</a:t>
            </a:r>
          </a:p>
          <a:p>
            <a:pPr>
              <a:spcBef>
                <a:spcPct val="50000"/>
              </a:spcBef>
              <a:buSzPct val="85000"/>
              <a:defRPr/>
            </a:pPr>
            <a:r>
              <a:rPr kumimoji="1" lang="en-US" altLang="zh-CN" sz="3600" b="1" dirty="0" smtClean="0">
                <a:solidFill>
                  <a:srgbClr val="00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细黑" panose="02010600040101010101" pitchFamily="2" charset="-122"/>
              </a:rPr>
              <a:t>(5) a</a:t>
            </a:r>
          </a:p>
          <a:p>
            <a:pPr>
              <a:spcBef>
                <a:spcPct val="50000"/>
              </a:spcBef>
              <a:buSzPct val="85000"/>
              <a:defRPr/>
            </a:pPr>
            <a:r>
              <a:rPr kumimoji="1" lang="en-US" altLang="zh-CN" sz="3600" b="1" dirty="0" smtClean="0">
                <a:solidFill>
                  <a:srgbClr val="00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细黑" panose="02010600040101010101" pitchFamily="2" charset="-122"/>
              </a:rPr>
              <a:t>(6)</a:t>
            </a:r>
          </a:p>
        </p:txBody>
      </p:sp>
      <p:pic>
        <p:nvPicPr>
          <p:cNvPr id="61443" name="Picture 3" descr="52design_com_kr_05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908050"/>
            <a:ext cx="12192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44" name="灯片编号占位符 1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0F14F8AE-9276-4131-A536-34B1A9980463}" type="slidenum">
              <a:rPr lang="en-US" altLang="zh-CN" smtClean="0">
                <a:solidFill>
                  <a:srgbClr val="045C75"/>
                </a:solidFill>
              </a:rPr>
              <a:pPr/>
              <a:t>42</a:t>
            </a:fld>
            <a:endParaRPr lang="en-US" altLang="zh-CN" smtClean="0">
              <a:solidFill>
                <a:srgbClr val="045C7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8988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3-6 </a:t>
            </a:r>
            <a:r>
              <a:rPr lang="zh-CN" altLang="en-US" dirty="0" smtClean="0"/>
              <a:t>关系的性质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323528" y="1052736"/>
                <a:ext cx="8496944" cy="5400600"/>
              </a:xfrm>
            </p:spPr>
            <p:txBody>
              <a:bodyPr>
                <a:normAutofit fontScale="92500"/>
              </a:bodyPr>
              <a:lstStyle/>
              <a:p>
                <a:r>
                  <a:rPr lang="zh-CN" altLang="en-US" b="1" dirty="0" smtClean="0">
                    <a:solidFill>
                      <a:srgbClr val="0000CC"/>
                    </a:solidFill>
                  </a:rPr>
                  <a:t>定义</a:t>
                </a:r>
                <a:r>
                  <a:rPr lang="en-US" altLang="zh-CN" b="1" dirty="0" smtClean="0">
                    <a:solidFill>
                      <a:srgbClr val="0000CC"/>
                    </a:solidFill>
                  </a:rPr>
                  <a:t>3-6.1 </a:t>
                </a:r>
                <a:r>
                  <a:rPr lang="zh-CN" altLang="en-US" b="1" dirty="0" smtClean="0"/>
                  <a:t>设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𝑹</m:t>
                    </m:r>
                  </m:oMath>
                </a14:m>
                <a:r>
                  <a:rPr lang="zh-CN" altLang="en-US" b="1" dirty="0" smtClean="0"/>
                  <a:t>为定义在集合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zh-CN" altLang="en-US" b="1" dirty="0" smtClean="0"/>
                  <a:t>上的二元关系，如果对于每个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zh-CN" altLang="en-US" b="1" dirty="0" smtClean="0"/>
                  <a:t>，有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𝒙𝑹𝒙</m:t>
                    </m:r>
                  </m:oMath>
                </a14:m>
                <a:r>
                  <a:rPr lang="zh-CN" altLang="en-US" b="1" dirty="0" smtClean="0"/>
                  <a:t>，则称二元关系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𝑹</m:t>
                    </m:r>
                  </m:oMath>
                </a14:m>
                <a:r>
                  <a:rPr lang="zh-CN" altLang="en-US" b="1" dirty="0" smtClean="0"/>
                  <a:t>是</a:t>
                </a:r>
                <a:r>
                  <a:rPr lang="zh-CN" altLang="en-US" b="1" dirty="0" smtClean="0">
                    <a:solidFill>
                      <a:srgbClr val="CC0099"/>
                    </a:solidFill>
                  </a:rPr>
                  <a:t>自反的</a:t>
                </a:r>
                <a:r>
                  <a:rPr lang="zh-CN" altLang="en-US" b="1" dirty="0" smtClean="0"/>
                  <a:t>。</a:t>
                </a:r>
                <a:endParaRPr lang="en-US" altLang="zh-CN" b="1" dirty="0" smtClean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𝑹</m:t>
                    </m:r>
                  </m:oMath>
                </a14:m>
                <a:r>
                  <a:rPr lang="zh-CN" altLang="en-US" b="1" dirty="0" smtClean="0"/>
                  <a:t>在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zh-CN" altLang="en-US" b="1" dirty="0" smtClean="0"/>
                  <a:t>上自反</a:t>
                </a:r>
                <a14:m>
                  <m:oMath xmlns:m="http://schemas.openxmlformats.org/officeDocument/2006/math">
                    <m:r>
                      <a:rPr lang="zh-CN" altLang="en-US" b="1" i="1" smtClean="0">
                        <a:latin typeface="Cambria Math" panose="02040503050406030204" pitchFamily="18" charset="0"/>
                      </a:rPr>
                      <m:t>⇔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)(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𝑿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𝒙𝑹𝒙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b="1" dirty="0" smtClean="0"/>
              </a:p>
              <a:p>
                <a:pPr algn="just"/>
                <a:r>
                  <a:rPr lang="zh-CN" altLang="en-US" b="1" dirty="0" smtClean="0">
                    <a:solidFill>
                      <a:srgbClr val="0000CC"/>
                    </a:solidFill>
                  </a:rPr>
                  <a:t>定义</a:t>
                </a:r>
                <a:r>
                  <a:rPr lang="en-US" altLang="zh-CN" b="1" dirty="0" smtClean="0">
                    <a:solidFill>
                      <a:srgbClr val="0000CC"/>
                    </a:solidFill>
                  </a:rPr>
                  <a:t>3-6.2 </a:t>
                </a:r>
                <a:r>
                  <a:rPr lang="zh-CN" altLang="en-US" b="1" dirty="0" smtClean="0"/>
                  <a:t>设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𝑹</m:t>
                    </m:r>
                  </m:oMath>
                </a14:m>
                <a:r>
                  <a:rPr lang="zh-CN" altLang="en-US" b="1" dirty="0"/>
                  <a:t>为定义在集合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zh-CN" altLang="en-US" b="1" dirty="0"/>
                  <a:t>上的二元关系</a:t>
                </a:r>
                <a:r>
                  <a:rPr lang="zh-CN" altLang="en-US" b="1" dirty="0" smtClean="0"/>
                  <a:t>，如果对于每个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zh-CN" altLang="en-US" b="1" dirty="0" smtClean="0"/>
                  <a:t>，每当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𝒙𝑹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zh-CN" altLang="en-US" b="1" dirty="0" smtClean="0"/>
                  <a:t>，就有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𝑹𝒙</m:t>
                    </m:r>
                  </m:oMath>
                </a14:m>
                <a:r>
                  <a:rPr lang="zh-CN" altLang="en-US" b="1" dirty="0" smtClean="0"/>
                  <a:t>，则称集合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zh-CN" altLang="en-US" b="1" dirty="0" smtClean="0"/>
                  <a:t>上关系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𝑹</m:t>
                    </m:r>
                  </m:oMath>
                </a14:m>
                <a:r>
                  <a:rPr lang="zh-CN" altLang="en-US" b="1" dirty="0" smtClean="0"/>
                  <a:t>是</a:t>
                </a:r>
                <a:r>
                  <a:rPr lang="zh-CN" altLang="en-US" b="1" dirty="0" smtClean="0">
                    <a:solidFill>
                      <a:srgbClr val="CC0099"/>
                    </a:solidFill>
                  </a:rPr>
                  <a:t>对称的</a:t>
                </a:r>
                <a:r>
                  <a:rPr lang="zh-CN" altLang="en-US" b="1" dirty="0" smtClean="0"/>
                  <a:t>。</a:t>
                </a:r>
                <a:endParaRPr lang="en-US" altLang="zh-CN" b="1" dirty="0" smtClean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𝑹</m:t>
                    </m:r>
                  </m:oMath>
                </a14:m>
                <a:r>
                  <a:rPr lang="zh-CN" altLang="en-US" b="1" dirty="0" smtClean="0"/>
                  <a:t>在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zh-CN" altLang="en-US" b="1" dirty="0" smtClean="0"/>
                  <a:t>上对称</a:t>
                </a:r>
                <a14:m>
                  <m:oMath xmlns:m="http://schemas.openxmlformats.org/officeDocument/2006/math">
                    <m:r>
                      <a:rPr lang="zh-CN" altLang="en-US" b="1" i="1">
                        <a:latin typeface="Cambria Math" panose="02040503050406030204" pitchFamily="18" charset="0"/>
                      </a:rPr>
                      <m:t>⇔</m:t>
                    </m:r>
                    <m:d>
                      <m:dPr>
                        <m:ctrlP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∀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  <m:d>
                      <m:dPr>
                        <m:ctrlP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∀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𝒚</m:t>
                        </m:r>
                      </m:e>
                    </m:d>
                    <m:d>
                      <m:dPr>
                        <m:ctrlP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𝑿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∧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𝒚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𝑿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∧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𝒙𝑹𝒚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𝒚𝑹𝒙</m:t>
                        </m:r>
                      </m:e>
                    </m:d>
                  </m:oMath>
                </a14:m>
                <a:endParaRPr lang="en-US" altLang="zh-CN" b="1" dirty="0" smtClean="0"/>
              </a:p>
              <a:p>
                <a:pPr algn="just"/>
                <a:r>
                  <a:rPr lang="zh-CN" altLang="en-US" b="1" dirty="0" smtClean="0">
                    <a:solidFill>
                      <a:srgbClr val="0000CC"/>
                    </a:solidFill>
                  </a:rPr>
                  <a:t>例题</a:t>
                </a:r>
                <a:r>
                  <a:rPr lang="en-US" altLang="zh-CN" b="1" dirty="0" smtClean="0">
                    <a:solidFill>
                      <a:srgbClr val="0000CC"/>
                    </a:solidFill>
                  </a:rPr>
                  <a:t>1</a:t>
                </a:r>
                <a:r>
                  <a:rPr lang="en-US" altLang="zh-CN" b="1" dirty="0" smtClean="0"/>
                  <a:t> </a:t>
                </a:r>
                <a:r>
                  <a:rPr lang="zh-CN" altLang="en-US" b="1" dirty="0" smtClean="0"/>
                  <a:t>设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={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𝟕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zh-CN" altLang="en-US" b="1" dirty="0" smtClean="0"/>
                  <a:t>，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={</m:t>
                    </m:r>
                    <m:d>
                      <m:dPr>
                        <m:begChr m:val="⟨"/>
                        <m:endChr m:val="⟩"/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d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|</m:t>
                    </m:r>
                    <m:f>
                      <m:f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𝒚</m:t>
                        </m:r>
                      </m:num>
                      <m:den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  <m:r>
                      <a:rPr lang="zh-CN" altLang="en-US" b="1" i="1" dirty="0">
                        <a:latin typeface="Cambria Math" panose="02040503050406030204" pitchFamily="18" charset="0"/>
                      </a:rPr>
                      <m:t>是</m:t>
                    </m:r>
                    <m:r>
                      <a:rPr lang="zh-CN" altLang="en-US" b="1" i="1" dirty="0" smtClean="0">
                        <a:latin typeface="Cambria Math" panose="02040503050406030204" pitchFamily="18" charset="0"/>
                      </a:rPr>
                      <m:t>整数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zh-CN" altLang="en-US" b="1" dirty="0" smtClean="0"/>
                  <a:t>，验证</a:t>
                </a:r>
                <a14:m>
                  <m:oMath xmlns:m="http://schemas.openxmlformats.org/officeDocument/2006/math"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𝑹</m:t>
                    </m:r>
                  </m:oMath>
                </a14:m>
                <a:r>
                  <a:rPr lang="zh-CN" altLang="en-US" b="1" dirty="0" smtClean="0"/>
                  <a:t>在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zh-CN" altLang="en-US" b="1" dirty="0" smtClean="0"/>
                  <a:t>上是自反和对称的。</a:t>
                </a:r>
                <a:endParaRPr lang="en-US" altLang="zh-CN" b="1" dirty="0" smtClean="0"/>
              </a:p>
              <a:p>
                <a:pPr algn="just"/>
                <a:r>
                  <a:rPr lang="zh-CN" altLang="en-US" b="1" dirty="0" smtClean="0"/>
                  <a:t>证</a:t>
                </a:r>
                <a:r>
                  <a:rPr lang="en-US" altLang="zh-CN" b="1" dirty="0" smtClean="0"/>
                  <a:t>. </a:t>
                </a:r>
                <a:r>
                  <a:rPr lang="zh-CN" altLang="en-US" b="1" dirty="0" smtClean="0"/>
                  <a:t>对于任意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zh-CN" altLang="en-US" b="1" dirty="0" smtClean="0"/>
                  <a:t>，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𝒙</m:t>
                        </m:r>
                      </m:num>
                      <m:den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zh-CN" altLang="en-US" b="1" dirty="0" smtClean="0"/>
                  <a:t>，即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𝑹</m:t>
                    </m:r>
                  </m:oMath>
                </a14:m>
                <a:r>
                  <a:rPr lang="zh-CN" altLang="en-US" b="1" dirty="0" smtClean="0"/>
                  <a:t>，故</a:t>
                </a:r>
                <a14:m>
                  <m:oMath xmlns:m="http://schemas.openxmlformats.org/officeDocument/2006/math"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𝑹</m:t>
                    </m:r>
                  </m:oMath>
                </a14:m>
                <a:r>
                  <a:rPr lang="zh-CN" altLang="en-US" b="1" dirty="0" smtClean="0"/>
                  <a:t>是自反的。</a:t>
                </a:r>
                <a:endParaRPr lang="en-US" altLang="zh-CN" b="1" dirty="0" smtClean="0"/>
              </a:p>
              <a:p>
                <a:pPr marL="0" indent="0" algn="just">
                  <a:buNone/>
                </a:pPr>
                <a:r>
                  <a:rPr lang="zh-CN" altLang="en-US" b="1" dirty="0" smtClean="0"/>
                  <a:t>  设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𝒚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zh-CN" altLang="en-US" b="1" dirty="0" smtClean="0"/>
                  <a:t>，如果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d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𝑹</m:t>
                    </m:r>
                  </m:oMath>
                </a14:m>
                <a:r>
                  <a:rPr lang="zh-CN" altLang="en-US" b="1" dirty="0" smtClean="0"/>
                  <a:t>，即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b="1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𝒚</m:t>
                        </m:r>
                      </m:num>
                      <m:den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</m:oMath>
                </a14:m>
                <a:r>
                  <a:rPr lang="zh-CN" altLang="en-US" b="1" dirty="0" smtClean="0"/>
                  <a:t>是整数，则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b="1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𝒙</m:t>
                        </m:r>
                      </m:num>
                      <m:den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</m:oMath>
                </a14:m>
                <a:r>
                  <a:rPr lang="zh-CN" altLang="en-US" b="1" dirty="0" smtClean="0"/>
                  <a:t>也必是整数，即</a:t>
                </a:r>
                <a:endParaRPr lang="en-US" altLang="zh-CN" b="1" dirty="0" smtClean="0"/>
              </a:p>
              <a:p>
                <a:pPr marL="0" indent="0" algn="just">
                  <a:buNone/>
                </a:pPr>
                <a:r>
                  <a:rPr lang="en-US" altLang="zh-CN" b="1" dirty="0"/>
                  <a:t> </a:t>
                </a:r>
                <a:r>
                  <a:rPr lang="en-US" altLang="zh-CN" b="1" dirty="0" smtClean="0"/>
                  <a:t>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𝑹</m:t>
                    </m:r>
                  </m:oMath>
                </a14:m>
                <a:r>
                  <a:rPr lang="zh-CN" altLang="en-US" b="1" dirty="0" smtClean="0"/>
                  <a:t>，因此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𝑹</m:t>
                    </m:r>
                  </m:oMath>
                </a14:m>
                <a:r>
                  <a:rPr lang="zh-CN" altLang="en-US" b="1" dirty="0" smtClean="0"/>
                  <a:t>是对称的。</a:t>
                </a:r>
                <a:endParaRPr lang="zh-CN" altLang="en-US" b="1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3528" y="1052736"/>
                <a:ext cx="8496944" cy="5400600"/>
              </a:xfrm>
              <a:blipFill rotWithShape="0">
                <a:blip r:embed="rId2"/>
                <a:stretch>
                  <a:fillRect l="-789" t="-1129" r="-9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C87BA-7BB4-4FBB-8EE6-A30C0FB65631}" type="datetime1">
              <a:rPr lang="zh-CN" altLang="en-US" smtClean="0"/>
              <a:pPr/>
              <a:t>2020/11/9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0C485-3EAF-4318-915D-9216C2569B1B}" type="slidenum">
              <a:rPr lang="zh-CN" altLang="en-US" smtClean="0"/>
              <a:pPr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0286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3-6 </a:t>
            </a:r>
            <a:r>
              <a:rPr lang="zh-CN" altLang="en-US" dirty="0"/>
              <a:t>关系的性质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r>
                  <a:rPr lang="zh-CN" altLang="en-US" b="1" dirty="0" smtClean="0">
                    <a:solidFill>
                      <a:srgbClr val="0000CC"/>
                    </a:solidFill>
                  </a:rPr>
                  <a:t>定义</a:t>
                </a:r>
                <a:r>
                  <a:rPr lang="en-US" altLang="zh-CN" b="1" dirty="0" smtClean="0">
                    <a:solidFill>
                      <a:srgbClr val="0000CC"/>
                    </a:solidFill>
                  </a:rPr>
                  <a:t>3-6.3 </a:t>
                </a:r>
                <a:r>
                  <a:rPr lang="zh-CN" altLang="en-US" b="1" dirty="0" smtClean="0"/>
                  <a:t>设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𝑹</m:t>
                    </m:r>
                  </m:oMath>
                </a14:m>
                <a:r>
                  <a:rPr lang="zh-CN" altLang="en-US" b="1" dirty="0"/>
                  <a:t>为定义在集合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zh-CN" altLang="en-US" b="1" dirty="0"/>
                  <a:t>上的二元关系，如果对于</a:t>
                </a:r>
                <a:r>
                  <a:rPr lang="zh-CN" altLang="en-US" b="1" dirty="0" smtClean="0"/>
                  <a:t>任意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𝒛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zh-CN" altLang="en-US" b="1" dirty="0" smtClean="0"/>
                  <a:t>，每当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𝒙𝑹𝒚</m:t>
                    </m:r>
                  </m:oMath>
                </a14:m>
                <a:r>
                  <a:rPr lang="zh-CN" altLang="en-US" b="1" dirty="0"/>
                  <a:t>，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r>
                  <a:rPr lang="zh-CN" altLang="en-US" b="1" dirty="0" smtClean="0"/>
                  <a:t>时就有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𝒙𝑹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r>
                  <a:rPr lang="zh-CN" altLang="en-US" b="1" dirty="0" smtClean="0"/>
                  <a:t>，称关系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𝑹</m:t>
                    </m:r>
                  </m:oMath>
                </a14:m>
                <a:r>
                  <a:rPr lang="zh-CN" altLang="en-US" b="1" dirty="0" smtClean="0"/>
                  <a:t>在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zh-CN" altLang="en-US" b="1" dirty="0" smtClean="0"/>
                  <a:t>上是</a:t>
                </a:r>
                <a:r>
                  <a:rPr lang="zh-CN" altLang="en-US" b="1" dirty="0" smtClean="0">
                    <a:solidFill>
                      <a:srgbClr val="CC0099"/>
                    </a:solidFill>
                  </a:rPr>
                  <a:t>传递的</a:t>
                </a:r>
                <a:r>
                  <a:rPr lang="zh-CN" altLang="en-US" b="1" dirty="0" smtClean="0"/>
                  <a:t>。</a:t>
                </a:r>
                <a:endParaRPr lang="en-US" altLang="zh-CN" b="1" dirty="0" smtClean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𝑹</m:t>
                    </m:r>
                  </m:oMath>
                </a14:m>
                <a:r>
                  <a:rPr lang="zh-CN" altLang="en-US" b="1" dirty="0" smtClean="0"/>
                  <a:t>在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zh-CN" altLang="en-US" b="1" dirty="0"/>
                  <a:t>上是传递</a:t>
                </a:r>
                <a14:m>
                  <m:oMath xmlns:m="http://schemas.openxmlformats.org/officeDocument/2006/math">
                    <m:r>
                      <a:rPr lang="zh-CN" altLang="en-US" b="1" i="1">
                        <a:latin typeface="Cambria Math" panose="02040503050406030204" pitchFamily="18" charset="0"/>
                      </a:rPr>
                      <m:t>⇔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)(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𝒚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)(∀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𝒛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)(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𝑿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𝒚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𝑿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𝒛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𝑿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</m:t>
                    </m:r>
                  </m:oMath>
                </a14:m>
                <a:r>
                  <a:rPr lang="en-US" altLang="zh-CN" b="1" dirty="0"/>
                  <a:t> 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𝒙𝑹𝒚</m:t>
                    </m:r>
                    <m:r>
                      <a:rPr lang="zh-CN" altLang="en-US" b="1" dirty="0">
                        <a:latin typeface="Cambria Math" panose="02040503050406030204" pitchFamily="18" charset="0"/>
                      </a:rPr>
                      <m:t>∧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𝒚𝑹𝒛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𝒙𝑹𝒛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b="1" dirty="0" smtClean="0"/>
              </a:p>
              <a:p>
                <a:pPr algn="just"/>
                <a:r>
                  <a:rPr lang="zh-CN" altLang="en-US" b="1" dirty="0" smtClean="0"/>
                  <a:t>例题</a:t>
                </a:r>
                <a:r>
                  <a:rPr lang="en-US" altLang="zh-CN" b="1" dirty="0" smtClean="0"/>
                  <a:t>2 </a:t>
                </a:r>
                <a:r>
                  <a:rPr lang="zh-CN" altLang="en-US" b="1" dirty="0" smtClean="0"/>
                  <a:t>设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={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zh-CN" altLang="en-US" b="1" dirty="0" smtClean="0"/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={</m:t>
                    </m:r>
                    <m:d>
                      <m:dPr>
                        <m:begChr m:val="⟨"/>
                        <m:endChr m:val="⟩"/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</m:d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begChr m:val="⟨"/>
                        <m:endChr m:val="⟩"/>
                        <m:ctrlPr>
                          <a:rPr lang="en-US" altLang="zh-CN" b="1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</m:d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zh-CN" altLang="en-US" b="1" dirty="0" smtClean="0"/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={</m:t>
                    </m:r>
                    <m:d>
                      <m:dPr>
                        <m:begChr m:val="⟨"/>
                        <m:endChr m:val="⟩"/>
                        <m:ctrlPr>
                          <a:rPr lang="en-US" altLang="zh-CN" b="1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</m:d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altLang="zh-CN" b="1" dirty="0" smtClean="0"/>
                  <a:t>,</a:t>
                </a:r>
                <a:r>
                  <a:rPr lang="en-US" altLang="zh-CN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={</m:t>
                    </m:r>
                    <m:d>
                      <m:dPr>
                        <m:begChr m:val="⟨"/>
                        <m:endChr m:val="⟩"/>
                        <m:ctrlPr>
                          <a:rPr lang="en-US" altLang="zh-CN" b="1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</m:d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begChr m:val="⟨"/>
                        <m:endChr m:val="⟩"/>
                        <m:ctrlPr>
                          <a:rPr lang="en-US" altLang="zh-CN" b="1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𝟑</m:t>
                        </m:r>
                      </m:e>
                    </m:d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begChr m:val="⟨"/>
                        <m:endChr m:val="⟩"/>
                        <m:ctrlPr>
                          <a:rPr lang="en-US" altLang="zh-CN" b="1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𝟑</m:t>
                        </m:r>
                      </m:e>
                    </m:d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begChr m:val="⟨"/>
                        <m:endChr m:val="⟩"/>
                        <m:ctrlPr>
                          <a:rPr lang="en-US" altLang="zh-CN" b="1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zh-CN" altLang="en-US" b="1" dirty="0" smtClean="0"/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zh-CN" altLang="en-US" b="1" dirty="0" smtClean="0"/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zh-CN" altLang="en-US" b="1" dirty="0" smtClean="0"/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</m:oMath>
                </a14:m>
                <a:r>
                  <a:rPr lang="zh-CN" altLang="en-US" b="1" dirty="0" smtClean="0"/>
                  <a:t>都是传递关系吗？</a:t>
                </a:r>
                <a:endParaRPr lang="en-US" altLang="zh-CN" b="1" dirty="0" smtClean="0"/>
              </a:p>
              <a:p>
                <a:pPr algn="just"/>
                <a:r>
                  <a:rPr lang="zh-CN" altLang="en-US" b="1" dirty="0" smtClean="0"/>
                  <a:t>解</a:t>
                </a:r>
                <a:r>
                  <a:rPr lang="en-US" altLang="zh-CN" b="1" dirty="0" smtClean="0"/>
                  <a:t>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zh-CN" altLang="en-US" b="1" dirty="0"/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zh-CN" altLang="en-US" b="1" dirty="0" smtClean="0"/>
                  <a:t>是传递的，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</m:oMath>
                </a14:m>
                <a:r>
                  <a:rPr lang="zh-CN" altLang="en-US" b="1" dirty="0" smtClean="0"/>
                  <a:t>不是传递关系。</a:t>
                </a:r>
                <a:endParaRPr lang="en-US" altLang="zh-CN" b="1" dirty="0" smtClean="0"/>
              </a:p>
              <a:p>
                <a:pPr marL="0" indent="0" algn="just">
                  <a:buNone/>
                </a:pPr>
                <a:r>
                  <a:rPr lang="en-US" altLang="zh-CN" b="1" dirty="0"/>
                  <a:t> </a:t>
                </a:r>
                <a:r>
                  <a:rPr lang="en-US" altLang="zh-CN" b="1" dirty="0" smtClean="0"/>
                  <a:t>     </a:t>
                </a:r>
                <a:r>
                  <a:rPr lang="zh-CN" altLang="en-US" b="1" dirty="0" smtClean="0"/>
                  <a:t>因为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begChr m:val="⟨"/>
                        <m:endChr m:val="⟩"/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𝟑</m:t>
                        </m:r>
                      </m:sub>
                    </m:sSub>
                  </m:oMath>
                </a14:m>
                <a:r>
                  <a:rPr lang="zh-CN" altLang="en-US" b="1" dirty="0" smtClean="0"/>
                  <a:t>，但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  <m:r>
                      <a:rPr lang="en-US" altLang="zh-CN" b="1" i="1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begChr m:val="⟨"/>
                        <m:endChr m:val="⟩"/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∉</m:t>
                    </m:r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𝟑</m:t>
                        </m:r>
                      </m:sub>
                    </m:sSub>
                    <m:r>
                      <a:rPr lang="zh-CN" alt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。</m:t>
                    </m:r>
                  </m:oMath>
                </a14:m>
                <a:endParaRPr lang="zh-CN" altLang="en-US" b="1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37" t="-1455" r="-29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C87BA-7BB4-4FBB-8EE6-A30C0FB65631}" type="datetime1">
              <a:rPr lang="zh-CN" altLang="en-US" smtClean="0"/>
              <a:pPr/>
              <a:t>2020/11/9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0C485-3EAF-4318-915D-9216C2569B1B}" type="slidenum">
              <a:rPr lang="zh-CN" altLang="en-US" smtClean="0"/>
              <a:pPr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8724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3-6 </a:t>
            </a:r>
            <a:r>
              <a:rPr lang="zh-CN" altLang="en-US" dirty="0"/>
              <a:t>关系的性质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67544" y="1196752"/>
                <a:ext cx="8229600" cy="4608512"/>
              </a:xfrm>
            </p:spPr>
            <p:txBody>
              <a:bodyPr>
                <a:normAutofit fontScale="92500"/>
              </a:bodyPr>
              <a:lstStyle/>
              <a:p>
                <a:r>
                  <a:rPr lang="zh-CN" altLang="en-US" b="1" dirty="0" smtClean="0">
                    <a:solidFill>
                      <a:srgbClr val="0000CC"/>
                    </a:solidFill>
                  </a:rPr>
                  <a:t>定义</a:t>
                </a:r>
                <a:r>
                  <a:rPr lang="en-US" altLang="zh-CN" b="1" dirty="0" smtClean="0">
                    <a:solidFill>
                      <a:srgbClr val="0000CC"/>
                    </a:solidFill>
                  </a:rPr>
                  <a:t>3-6.4 </a:t>
                </a:r>
                <a:r>
                  <a:rPr lang="zh-CN" altLang="en-US" b="1" dirty="0"/>
                  <a:t>设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𝑹</m:t>
                    </m:r>
                  </m:oMath>
                </a14:m>
                <a:r>
                  <a:rPr lang="zh-CN" altLang="en-US" b="1" dirty="0"/>
                  <a:t>为定义在集合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zh-CN" altLang="en-US" b="1" dirty="0"/>
                  <a:t>上的二元关系，如果对于每个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zh-CN" altLang="en-US" b="1" dirty="0" smtClean="0"/>
                  <a:t>，都有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∉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𝑹</m:t>
                    </m:r>
                  </m:oMath>
                </a14:m>
                <a:r>
                  <a:rPr lang="zh-CN" altLang="en-US" b="1" dirty="0"/>
                  <a:t>，则称二元关系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𝑹</m:t>
                    </m:r>
                  </m:oMath>
                </a14:m>
                <a:r>
                  <a:rPr lang="zh-CN" altLang="en-US" b="1" dirty="0" smtClean="0"/>
                  <a:t>是</a:t>
                </a:r>
                <a:r>
                  <a:rPr lang="zh-CN" altLang="en-US" b="1" dirty="0" smtClean="0">
                    <a:solidFill>
                      <a:srgbClr val="CC0099"/>
                    </a:solidFill>
                  </a:rPr>
                  <a:t>反自反</a:t>
                </a:r>
                <a:r>
                  <a:rPr lang="zh-CN" altLang="en-US" b="1" dirty="0">
                    <a:solidFill>
                      <a:srgbClr val="CC0099"/>
                    </a:solidFill>
                  </a:rPr>
                  <a:t>的</a:t>
                </a:r>
                <a:r>
                  <a:rPr lang="zh-CN" altLang="en-US" b="1" dirty="0"/>
                  <a:t>。</a:t>
                </a:r>
                <a:endParaRPr lang="en-US" altLang="zh-CN" b="1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𝑹</m:t>
                    </m:r>
                  </m:oMath>
                </a14:m>
                <a:r>
                  <a:rPr lang="zh-CN" altLang="en-US" b="1" dirty="0"/>
                  <a:t>在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zh-CN" altLang="en-US" b="1" dirty="0" smtClean="0"/>
                  <a:t>上反自反</a:t>
                </a:r>
                <a14:m>
                  <m:oMath xmlns:m="http://schemas.openxmlformats.org/officeDocument/2006/math">
                    <m:r>
                      <a:rPr lang="zh-CN" altLang="en-US" b="1" i="1">
                        <a:latin typeface="Cambria Math" panose="02040503050406030204" pitchFamily="18" charset="0"/>
                      </a:rPr>
                      <m:t>⇔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)(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𝑿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d>
                      <m:dPr>
                        <m:begChr m:val="⟨"/>
                        <m:endChr m:val="⟩"/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∉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b="1" dirty="0" smtClean="0"/>
              </a:p>
              <a:p>
                <a:pPr algn="just"/>
                <a:r>
                  <a:rPr lang="zh-CN" altLang="en-US" b="1" dirty="0" smtClean="0">
                    <a:solidFill>
                      <a:srgbClr val="0000CC"/>
                    </a:solidFill>
                  </a:rPr>
                  <a:t>例题</a:t>
                </a:r>
                <a:r>
                  <a:rPr lang="en-US" altLang="zh-CN" b="1" dirty="0" smtClean="0">
                    <a:solidFill>
                      <a:srgbClr val="0000CC"/>
                    </a:solidFill>
                  </a:rPr>
                  <a:t>3</a:t>
                </a:r>
                <a:r>
                  <a:rPr lang="en-US" altLang="zh-CN" b="1" dirty="0" smtClean="0"/>
                  <a:t> 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𝑺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={</m:t>
                    </m:r>
                    <m:d>
                      <m:dPr>
                        <m:begChr m:val="⟨"/>
                        <m:endChr m:val="⟩"/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begChr m:val="⟨"/>
                        <m:endChr m:val="⟩"/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begChr m:val="⟨"/>
                        <m:endChr m:val="⟩"/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begChr m:val="⟨"/>
                        <m:endChr m:val="⟩"/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begChr m:val="⟨"/>
                        <m:endChr m:val="⟩"/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zh-CN" altLang="en-US" b="1" dirty="0" smtClean="0"/>
                  <a:t>，验证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𝑺</m:t>
                    </m:r>
                  </m:oMath>
                </a14:m>
                <a:r>
                  <a:rPr lang="zh-CN" altLang="en-US" b="1" dirty="0" smtClean="0"/>
                  <a:t>不是自反也不是反自反的。</a:t>
                </a:r>
                <a:endParaRPr lang="en-US" altLang="zh-CN" b="1" dirty="0" smtClean="0"/>
              </a:p>
              <a:p>
                <a:pPr algn="just"/>
                <a:r>
                  <a:rPr lang="zh-CN" altLang="en-US" b="1" dirty="0"/>
                  <a:t>证明：因为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𝑨</m:t>
                    </m:r>
                    <m:r>
                      <a:rPr lang="zh-CN" alt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lang="zh-CN" altLang="en-US" b="1" dirty="0"/>
                  <a:t>但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∉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𝑺</m:t>
                    </m:r>
                    <m:r>
                      <a:rPr lang="zh-CN" altLang="en-US" b="1" i="1" smtClean="0">
                        <a:latin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lang="zh-CN" altLang="en-US" b="1" dirty="0" smtClean="0"/>
                  <a:t>所以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𝑺</m:t>
                    </m:r>
                  </m:oMath>
                </a14:m>
                <a:r>
                  <a:rPr lang="zh-CN" altLang="en-US" b="1" dirty="0"/>
                  <a:t>不是</a:t>
                </a:r>
                <a:r>
                  <a:rPr lang="zh-CN" altLang="en-US" b="1" dirty="0" smtClean="0"/>
                  <a:t>自反；</a:t>
                </a:r>
                <a:endParaRPr lang="en-US" altLang="zh-CN" b="1" dirty="0" smtClean="0"/>
              </a:p>
              <a:p>
                <a:pPr algn="just"/>
                <a:r>
                  <a:rPr lang="zh-CN" altLang="en-US" b="1" dirty="0"/>
                  <a:t>因为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𝑨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𝟑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en-US" altLang="zh-CN" b="1" dirty="0" smtClean="0"/>
                  <a:t>,</a:t>
                </a:r>
                <a:r>
                  <a:rPr lang="zh-CN" altLang="en-US" b="1" dirty="0"/>
                  <a:t>但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𝑺</m:t>
                    </m:r>
                    <m:r>
                      <a:rPr lang="zh-CN" altLang="en-US" b="1" i="1">
                        <a:latin typeface="Cambria Math" panose="02040503050406030204" pitchFamily="18" charset="0"/>
                      </a:rPr>
                      <m:t>，</m:t>
                    </m:r>
                    <m:d>
                      <m:dPr>
                        <m:begChr m:val="⟨"/>
                        <m:endChr m:val="⟩"/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</m:e>
                    </m:d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𝑺</m:t>
                    </m:r>
                  </m:oMath>
                </a14:m>
                <a:r>
                  <a:rPr lang="zh-CN" altLang="en-US" b="1" dirty="0"/>
                  <a:t>所以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𝑺</m:t>
                    </m:r>
                  </m:oMath>
                </a14:m>
                <a:r>
                  <a:rPr lang="zh-CN" altLang="en-US" b="1" dirty="0" smtClean="0"/>
                  <a:t>不是</a:t>
                </a:r>
                <a:r>
                  <a:rPr lang="zh-CN" altLang="en-US" b="1" dirty="0"/>
                  <a:t>反</a:t>
                </a:r>
                <a:r>
                  <a:rPr lang="zh-CN" altLang="en-US" b="1" dirty="0" smtClean="0"/>
                  <a:t>自反</a:t>
                </a:r>
                <a:endParaRPr lang="en-US" altLang="zh-CN" b="1" dirty="0"/>
              </a:p>
              <a:p>
                <a:pPr algn="just"/>
                <a:r>
                  <a:rPr lang="zh-CN" altLang="en-US" b="1" dirty="0" smtClean="0">
                    <a:solidFill>
                      <a:srgbClr val="0000CC"/>
                    </a:solidFill>
                  </a:rPr>
                  <a:t>定义</a:t>
                </a:r>
                <a:r>
                  <a:rPr lang="en-US" altLang="zh-CN" b="1" dirty="0" smtClean="0">
                    <a:solidFill>
                      <a:srgbClr val="0000CC"/>
                    </a:solidFill>
                  </a:rPr>
                  <a:t>3-6.5 </a:t>
                </a:r>
                <a:r>
                  <a:rPr lang="zh-CN" altLang="en-US" b="1" dirty="0" smtClean="0"/>
                  <a:t>设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𝑹</m:t>
                    </m:r>
                  </m:oMath>
                </a14:m>
                <a:r>
                  <a:rPr lang="zh-CN" altLang="en-US" b="1" dirty="0"/>
                  <a:t>为定义在集合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zh-CN" altLang="en-US" b="1" dirty="0"/>
                  <a:t>上的二元关系</a:t>
                </a:r>
                <a:r>
                  <a:rPr lang="zh-CN" altLang="en-US" b="1" dirty="0" smtClean="0"/>
                  <a:t>，对于每一个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zh-CN" altLang="en-US" b="1" dirty="0" smtClean="0"/>
                  <a:t>，每当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𝒙𝑹𝒚</m:t>
                    </m:r>
                    <m:r>
                      <a:rPr lang="zh-CN" altLang="en-US" b="1" i="1" smtClean="0">
                        <a:latin typeface="Cambria Math" panose="02040503050406030204" pitchFamily="18" charset="0"/>
                      </a:rPr>
                      <m:t>和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𝒚𝑹𝒙</m:t>
                    </m:r>
                  </m:oMath>
                </a14:m>
                <a:r>
                  <a:rPr lang="zh-CN" altLang="en-US" b="1" dirty="0" smtClean="0"/>
                  <a:t>必有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zh-CN" altLang="en-US" b="1" dirty="0" smtClean="0"/>
                  <a:t>，则称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𝑹</m:t>
                    </m:r>
                  </m:oMath>
                </a14:m>
                <a:r>
                  <a:rPr lang="zh-CN" altLang="en-US" b="1" dirty="0" smtClean="0"/>
                  <a:t>在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zh-CN" altLang="en-US" b="1" dirty="0" smtClean="0"/>
                  <a:t>上是</a:t>
                </a:r>
                <a:r>
                  <a:rPr lang="zh-CN" altLang="en-US" b="1" dirty="0" smtClean="0">
                    <a:solidFill>
                      <a:srgbClr val="CC0099"/>
                    </a:solidFill>
                  </a:rPr>
                  <a:t>反对称的</a:t>
                </a:r>
                <a:r>
                  <a:rPr lang="zh-CN" altLang="en-US" b="1" dirty="0" smtClean="0"/>
                  <a:t>，即是</a:t>
                </a:r>
                <a:endParaRPr lang="en-US" altLang="zh-CN" b="1" dirty="0" smtClean="0"/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𝒚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𝑿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∧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𝒚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𝑿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∧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𝒙𝑹𝒚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∧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𝒚𝑹𝒙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𝒚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b="1" dirty="0" smtClean="0"/>
              </a:p>
              <a:p>
                <a:pPr marL="0" indent="0" algn="ctr">
                  <a:buNone/>
                </a:pPr>
                <a:r>
                  <a:rPr lang="zh-CN" altLang="en-US" b="1" dirty="0"/>
                  <a:t>或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)(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𝒚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)(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𝑿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𝒚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𝑿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𝒚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𝒙𝑹𝒚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𝒚𝑹𝒙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b="1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7544" y="1196752"/>
                <a:ext cx="8229600" cy="4608512"/>
              </a:xfrm>
              <a:blipFill rotWithShape="0">
                <a:blip r:embed="rId2"/>
                <a:stretch>
                  <a:fillRect l="-889" t="-1190" r="-4370" b="-3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C87BA-7BB4-4FBB-8EE6-A30C0FB65631}" type="datetime1">
              <a:rPr lang="zh-CN" altLang="en-US" smtClean="0"/>
              <a:pPr/>
              <a:t>2020/11/9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0C485-3EAF-4318-915D-9216C2569B1B}" type="slidenum">
              <a:rPr lang="zh-CN" altLang="en-US" smtClean="0"/>
              <a:pPr/>
              <a:t>45</a:t>
            </a:fld>
            <a:endParaRPr lang="zh-CN" altLang="en-US"/>
          </a:p>
        </p:txBody>
      </p:sp>
      <p:cxnSp>
        <p:nvCxnSpPr>
          <p:cNvPr id="7" name="直接连接符 6"/>
          <p:cNvCxnSpPr/>
          <p:nvPr/>
        </p:nvCxnSpPr>
        <p:spPr>
          <a:xfrm>
            <a:off x="7092280" y="5373216"/>
            <a:ext cx="216024" cy="28803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1254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3-6 </a:t>
            </a:r>
            <a:r>
              <a:rPr lang="zh-CN" altLang="en-US" dirty="0"/>
              <a:t>关系的性质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b="1" dirty="0" smtClean="0">
                    <a:solidFill>
                      <a:srgbClr val="CC0099"/>
                    </a:solidFill>
                  </a:rPr>
                  <a:t>例</a:t>
                </a:r>
                <a:r>
                  <a:rPr lang="en-US" altLang="zh-CN" b="1" dirty="0" smtClean="0">
                    <a:solidFill>
                      <a:srgbClr val="CC0099"/>
                    </a:solidFill>
                  </a:rPr>
                  <a:t>. 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𝑺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={</m:t>
                    </m:r>
                    <m:d>
                      <m:dPr>
                        <m:begChr m:val="⟨"/>
                        <m:endChr m:val="⟩"/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begChr m:val="⟨"/>
                        <m:endChr m:val="⟩"/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begChr m:val="⟨"/>
                        <m:endChr m:val="⟩"/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zh-CN" altLang="en-US" b="1" dirty="0" smtClean="0"/>
                  <a:t>，则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𝑺</m:t>
                    </m:r>
                  </m:oMath>
                </a14:m>
                <a:r>
                  <a:rPr lang="zh-CN" altLang="en-US" b="1" dirty="0" smtClean="0"/>
                  <a:t>在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zh-CN" altLang="en-US" b="1" dirty="0" smtClean="0"/>
                  <a:t>上是对称的，也是反对称的。</a:t>
                </a:r>
                <a:endParaRPr lang="en-US" altLang="zh-CN" b="1" dirty="0" smtClean="0"/>
              </a:p>
              <a:p>
                <a:r>
                  <a:rPr lang="zh-CN" altLang="en-US" b="1" dirty="0" smtClean="0">
                    <a:solidFill>
                      <a:srgbClr val="CC0099"/>
                    </a:solidFill>
                  </a:rPr>
                  <a:t>例</a:t>
                </a:r>
                <a:r>
                  <a:rPr lang="en-US" altLang="zh-CN" b="1" dirty="0" smtClean="0">
                    <a:solidFill>
                      <a:srgbClr val="CC0099"/>
                    </a:solidFill>
                  </a:rPr>
                  <a:t>.</a:t>
                </a:r>
                <a:r>
                  <a:rPr lang="en-US" altLang="zh-CN" b="1" dirty="0" smtClean="0"/>
                  <a:t> 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𝒃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𝑵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={</m:t>
                    </m:r>
                    <m:d>
                      <m:dPr>
                        <m:begChr m:val="⟨"/>
                        <m:endChr m:val="⟩"/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begChr m:val="⟨"/>
                        <m:endChr m:val="⟩"/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begChr m:val="⟨"/>
                        <m:endChr m:val="⟩"/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𝒄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zh-CN" altLang="en-US" b="1" dirty="0" smtClean="0"/>
                  <a:t>，则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𝑵</m:t>
                    </m:r>
                  </m:oMath>
                </a14:m>
                <a:r>
                  <a:rPr lang="zh-CN" altLang="en-US" b="1" dirty="0" smtClean="0"/>
                  <a:t>即不是对称关系，也不是反对称关系。</a:t>
                </a:r>
                <a:endParaRPr lang="en-US" altLang="zh-CN" b="1" dirty="0" smtClean="0"/>
              </a:p>
              <a:p>
                <a:r>
                  <a:rPr lang="zh-CN" altLang="en-US" b="1" dirty="0" smtClean="0">
                    <a:solidFill>
                      <a:srgbClr val="CC0099"/>
                    </a:solidFill>
                  </a:rPr>
                  <a:t>例</a:t>
                </a:r>
                <a:r>
                  <a:rPr lang="en-US" altLang="zh-CN" b="1" dirty="0" smtClean="0">
                    <a:solidFill>
                      <a:srgbClr val="CC0099"/>
                    </a:solidFill>
                  </a:rPr>
                  <a:t>4.</a:t>
                </a:r>
                <a:r>
                  <a:rPr lang="en-US" altLang="zh-CN" b="1" dirty="0" smtClean="0"/>
                  <a:t> </a:t>
                </a:r>
                <a:r>
                  <a:rPr lang="zh-CN" altLang="en-US" b="1" dirty="0" smtClean="0"/>
                  <a:t>设某人有三个儿子，组成集合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={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𝑮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𝑯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zh-CN" altLang="en-US" b="1" dirty="0" smtClean="0"/>
                  <a:t>，在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zh-CN" altLang="en-US" b="1" dirty="0" smtClean="0"/>
                  <a:t>上的兄弟关系具有哪些性质。</a:t>
                </a:r>
                <a:endParaRPr lang="en-US" altLang="zh-CN" b="1" dirty="0" smtClean="0"/>
              </a:p>
              <a:p>
                <a:r>
                  <a:rPr lang="zh-CN" altLang="en-US" b="1" dirty="0" smtClean="0"/>
                  <a:t>解</a:t>
                </a:r>
                <a:r>
                  <a:rPr lang="en-US" altLang="zh-CN" b="1" dirty="0" smtClean="0"/>
                  <a:t>. </a:t>
                </a:r>
                <a:r>
                  <a:rPr lang="zh-CN" altLang="en-US" b="1" dirty="0" smtClean="0"/>
                  <a:t>在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zh-CN" altLang="en-US" b="1" dirty="0" smtClean="0"/>
                  <a:t>上的兄弟关系是反自反的和对称的。</a:t>
                </a:r>
                <a:endParaRPr lang="en-US" altLang="zh-CN" b="1" dirty="0" smtClean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37" t="-14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C87BA-7BB4-4FBB-8EE6-A30C0FB65631}" type="datetime1">
              <a:rPr lang="zh-CN" altLang="en-US" smtClean="0"/>
              <a:pPr/>
              <a:t>2020/11/9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0C485-3EAF-4318-915D-9216C2569B1B}" type="slidenum">
              <a:rPr lang="zh-CN" altLang="en-US" smtClean="0"/>
              <a:pPr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1743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3-6 </a:t>
            </a:r>
            <a:r>
              <a:rPr lang="zh-CN" altLang="en-US" dirty="0"/>
              <a:t>关系的性质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b="1" dirty="0">
                    <a:solidFill>
                      <a:srgbClr val="CC0099"/>
                    </a:solidFill>
                  </a:rPr>
                  <a:t>例题</a:t>
                </a:r>
                <a:r>
                  <a:rPr lang="en-US" altLang="zh-CN" b="1" dirty="0">
                    <a:solidFill>
                      <a:srgbClr val="CC0099"/>
                    </a:solidFill>
                  </a:rPr>
                  <a:t>5</a:t>
                </a:r>
                <a:r>
                  <a:rPr lang="en-US" altLang="zh-CN" b="1" dirty="0"/>
                  <a:t> </a:t>
                </a:r>
                <a:r>
                  <a:rPr lang="zh-CN" altLang="en-US" b="1" dirty="0"/>
                  <a:t>集合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𝑰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={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𝟒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zh-CN" altLang="en-US" b="1" dirty="0"/>
                  <a:t>，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𝑰</m:t>
                    </m:r>
                  </m:oMath>
                </a14:m>
                <a:r>
                  <a:rPr lang="zh-CN" altLang="en-US" b="1" dirty="0"/>
                  <a:t>上的关系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={</m:t>
                    </m:r>
                    <m:d>
                      <m:dPr>
                        <m:begChr m:val="⟨"/>
                        <m:endChr m:val="⟩"/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  <m:r>
                      <a:rPr lang="en-US" altLang="zh-CN" b="1" i="1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begChr m:val="⟨"/>
                        <m:endChr m:val="⟩"/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𝟑</m:t>
                        </m:r>
                      </m:e>
                    </m:d>
                    <m:r>
                      <a:rPr lang="en-US" altLang="zh-CN" b="1" i="1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begChr m:val="⟨"/>
                        <m:endChr m:val="⟩"/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</m:d>
                    <m:r>
                      <a:rPr lang="en-US" altLang="zh-CN" b="1" i="1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begChr m:val="⟨"/>
                        <m:endChr m:val="⟩"/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𝟑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𝟑</m:t>
                        </m:r>
                      </m:e>
                    </m:d>
                    <m:r>
                      <a:rPr lang="en-US" altLang="zh-CN" b="1" i="1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begChr m:val="⟨"/>
                        <m:endChr m:val="⟩"/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𝟑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  <m:r>
                      <a:rPr lang="en-US" altLang="zh-CN" b="1" i="1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begChr m:val="⟨"/>
                        <m:endChr m:val="⟩"/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𝟑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𝟒</m:t>
                        </m:r>
                      </m:e>
                    </m:d>
                    <m:r>
                      <a:rPr lang="en-US" altLang="zh-CN" b="1" i="1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begChr m:val="⟨"/>
                        <m:endChr m:val="⟩"/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𝟒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𝟑</m:t>
                        </m:r>
                      </m:e>
                    </m:d>
                    <m:r>
                      <a:rPr lang="en-US" altLang="zh-CN" b="1" i="1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begChr m:val="⟨"/>
                        <m:endChr m:val="⟩"/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𝟒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𝟒</m:t>
                        </m:r>
                      </m:e>
                    </m:d>
                    <m:r>
                      <a:rPr lang="en-US" altLang="zh-CN" b="1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zh-CN" altLang="en-US" b="1" dirty="0"/>
                  <a:t>，讨论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𝑹</m:t>
                    </m:r>
                  </m:oMath>
                </a14:m>
                <a:r>
                  <a:rPr lang="zh-CN" altLang="en-US" b="1" dirty="0"/>
                  <a:t>的性质。</a:t>
                </a:r>
              </a:p>
              <a:p>
                <a:r>
                  <a:rPr lang="zh-CN" altLang="en-US" b="1" dirty="0" smtClean="0"/>
                  <a:t>解</a:t>
                </a:r>
                <a:r>
                  <a:rPr lang="en-US" altLang="zh-CN" b="1" dirty="0" smtClean="0"/>
                  <a:t>.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e>
                                  <m:e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  <m:e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e>
                                  <m:e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  <m:e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e>
                                  <m:e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  <m:e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e>
                                  <m:e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e>
                                  <m:e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endParaRPr lang="en-US" altLang="zh-CN" b="1" dirty="0" smtClean="0"/>
              </a:p>
              <a:p>
                <a:r>
                  <a:rPr lang="zh-CN" altLang="en-US" b="1" dirty="0" smtClean="0"/>
                  <a:t>自反和对称的。</a:t>
                </a:r>
                <a:endParaRPr lang="zh-CN" altLang="en-US" b="1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37" t="-14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C87BA-7BB4-4FBB-8EE6-A30C0FB65631}" type="datetime1">
              <a:rPr lang="zh-CN" altLang="en-US" smtClean="0"/>
              <a:pPr/>
              <a:t>2020/11/9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0C485-3EAF-4318-915D-9216C2569B1B}" type="slidenum">
              <a:rPr lang="zh-CN" altLang="en-US" smtClean="0"/>
              <a:pPr/>
              <a:t>47</a:t>
            </a:fld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4551693" y="4941168"/>
            <a:ext cx="216024" cy="21602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6553200" y="3643256"/>
            <a:ext cx="216024" cy="21602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4558084" y="3643256"/>
            <a:ext cx="216024" cy="21602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6553200" y="4580244"/>
            <a:ext cx="216024" cy="21602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" name="曲线连接符 12"/>
          <p:cNvCxnSpPr/>
          <p:nvPr/>
        </p:nvCxnSpPr>
        <p:spPr>
          <a:xfrm rot="5400000" flipH="1" flipV="1">
            <a:off x="3923117" y="4400163"/>
            <a:ext cx="1263544" cy="6391"/>
          </a:xfrm>
          <a:prstGeom prst="curved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>
            <a:stCxn id="10" idx="5"/>
            <a:endCxn id="6" idx="7"/>
          </p:cNvCxnSpPr>
          <p:nvPr/>
        </p:nvCxnSpPr>
        <p:spPr>
          <a:xfrm flipH="1">
            <a:off x="4736081" y="3827644"/>
            <a:ext cx="6391" cy="114516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>
            <a:stCxn id="6" idx="7"/>
            <a:endCxn id="7" idx="1"/>
          </p:cNvCxnSpPr>
          <p:nvPr/>
        </p:nvCxnSpPr>
        <p:spPr>
          <a:xfrm flipV="1">
            <a:off x="4736081" y="3674892"/>
            <a:ext cx="1848755" cy="12979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>
            <a:stCxn id="7" idx="4"/>
            <a:endCxn id="6" idx="5"/>
          </p:cNvCxnSpPr>
          <p:nvPr/>
        </p:nvCxnSpPr>
        <p:spPr>
          <a:xfrm flipH="1">
            <a:off x="4736081" y="3859280"/>
            <a:ext cx="1925131" cy="126627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曲线连接符 23"/>
          <p:cNvCxnSpPr>
            <a:stCxn id="10" idx="2"/>
            <a:endCxn id="10" idx="7"/>
          </p:cNvCxnSpPr>
          <p:nvPr/>
        </p:nvCxnSpPr>
        <p:spPr>
          <a:xfrm rot="10800000" flipH="1">
            <a:off x="4558084" y="3674892"/>
            <a:ext cx="184388" cy="76376"/>
          </a:xfrm>
          <a:prstGeom prst="curvedConnector4">
            <a:avLst>
              <a:gd name="adj1" fmla="val -123978"/>
              <a:gd name="adj2" fmla="val 531088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曲线连接符 26"/>
          <p:cNvCxnSpPr>
            <a:stCxn id="7" idx="1"/>
          </p:cNvCxnSpPr>
          <p:nvPr/>
        </p:nvCxnSpPr>
        <p:spPr>
          <a:xfrm rot="16200000" flipH="1">
            <a:off x="6610526" y="3649202"/>
            <a:ext cx="133008" cy="184388"/>
          </a:xfrm>
          <a:prstGeom prst="curvedConnector4">
            <a:avLst>
              <a:gd name="adj1" fmla="val -195654"/>
              <a:gd name="adj2" fmla="val 233137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曲线连接符 31"/>
          <p:cNvCxnSpPr>
            <a:stCxn id="6" idx="5"/>
            <a:endCxn id="6" idx="2"/>
          </p:cNvCxnSpPr>
          <p:nvPr/>
        </p:nvCxnSpPr>
        <p:spPr>
          <a:xfrm rot="5400000" flipH="1">
            <a:off x="4605699" y="4995174"/>
            <a:ext cx="76376" cy="184388"/>
          </a:xfrm>
          <a:prstGeom prst="curvedConnector4">
            <a:avLst>
              <a:gd name="adj1" fmla="val -340730"/>
              <a:gd name="adj2" fmla="val 223978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曲线连接符 33"/>
          <p:cNvCxnSpPr>
            <a:stCxn id="11" idx="1"/>
            <a:endCxn id="11" idx="6"/>
          </p:cNvCxnSpPr>
          <p:nvPr/>
        </p:nvCxnSpPr>
        <p:spPr>
          <a:xfrm rot="16200000" flipH="1">
            <a:off x="6638842" y="4557874"/>
            <a:ext cx="76376" cy="184388"/>
          </a:xfrm>
          <a:prstGeom prst="curvedConnector4">
            <a:avLst>
              <a:gd name="adj1" fmla="val -340730"/>
              <a:gd name="adj2" fmla="val 223978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0972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3-6 </a:t>
            </a:r>
            <a:r>
              <a:rPr lang="zh-CN" altLang="en-US" dirty="0"/>
              <a:t>关系的性质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124744"/>
                <a:ext cx="8229600" cy="4608512"/>
              </a:xfrm>
            </p:spPr>
            <p:txBody>
              <a:bodyPr/>
              <a:lstStyle/>
              <a:p>
                <a:r>
                  <a:rPr lang="en-US" altLang="zh-CN" b="1" dirty="0" smtClean="0"/>
                  <a:t>(1) </a:t>
                </a:r>
                <a:r>
                  <a:rPr lang="zh-CN" altLang="en-US" b="1" dirty="0" smtClean="0"/>
                  <a:t>若关系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𝑹</m:t>
                    </m:r>
                  </m:oMath>
                </a14:m>
                <a:r>
                  <a:rPr lang="zh-CN" altLang="en-US" b="1" dirty="0" smtClean="0"/>
                  <a:t>是</a:t>
                </a:r>
                <a:r>
                  <a:rPr lang="zh-CN" altLang="en-US" b="1" dirty="0" smtClean="0">
                    <a:solidFill>
                      <a:srgbClr val="CC0099"/>
                    </a:solidFill>
                  </a:rPr>
                  <a:t>自反</a:t>
                </a:r>
                <a:r>
                  <a:rPr lang="zh-CN" altLang="en-US" b="1" dirty="0" smtClean="0"/>
                  <a:t>的，当且仅当在关系矩阵中，对角线上的所有元素都是</a:t>
                </a:r>
                <a:r>
                  <a:rPr lang="en-US" altLang="zh-CN" b="1" dirty="0" smtClean="0"/>
                  <a:t>1</a:t>
                </a:r>
                <a:r>
                  <a:rPr lang="zh-CN" altLang="en-US" b="1" dirty="0" smtClean="0"/>
                  <a:t>，在关系图上每个结点都有自回路。</a:t>
                </a:r>
                <a:endParaRPr lang="en-US" altLang="zh-CN" b="1" dirty="0" smtClean="0"/>
              </a:p>
              <a:p>
                <a:r>
                  <a:rPr lang="en-US" altLang="zh-CN" b="1" dirty="0" smtClean="0"/>
                  <a:t>(2) </a:t>
                </a:r>
                <a:r>
                  <a:rPr lang="zh-CN" altLang="en-US" b="1" dirty="0" smtClean="0"/>
                  <a:t>若关系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𝑹</m:t>
                    </m:r>
                  </m:oMath>
                </a14:m>
                <a:r>
                  <a:rPr lang="zh-CN" altLang="en-US" b="1" dirty="0" smtClean="0"/>
                  <a:t>是</a:t>
                </a:r>
                <a:r>
                  <a:rPr lang="zh-CN" altLang="en-US" b="1" dirty="0" smtClean="0">
                    <a:solidFill>
                      <a:srgbClr val="CC0099"/>
                    </a:solidFill>
                  </a:rPr>
                  <a:t>对称</a:t>
                </a:r>
                <a:r>
                  <a:rPr lang="zh-CN" altLang="en-US" b="1" dirty="0" smtClean="0"/>
                  <a:t>的，当且仅当关系矩阵是对称的，且在关系图上，任两个结点间若有定向弧线，必是成对出现的。</a:t>
                </a:r>
                <a:endParaRPr lang="en-US" altLang="zh-CN" b="1" dirty="0" smtClean="0"/>
              </a:p>
              <a:p>
                <a:r>
                  <a:rPr lang="en-US" altLang="zh-CN" b="1" dirty="0" smtClean="0"/>
                  <a:t>(3) </a:t>
                </a:r>
                <a:r>
                  <a:rPr lang="zh-CN" altLang="en-US" b="1" dirty="0" smtClean="0"/>
                  <a:t>若关系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𝑹</m:t>
                    </m:r>
                  </m:oMath>
                </a14:m>
                <a:r>
                  <a:rPr lang="zh-CN" altLang="en-US" b="1" dirty="0" smtClean="0"/>
                  <a:t>是</a:t>
                </a:r>
                <a:r>
                  <a:rPr lang="zh-CN" altLang="en-US" b="1" dirty="0" smtClean="0">
                    <a:solidFill>
                      <a:srgbClr val="CC0099"/>
                    </a:solidFill>
                  </a:rPr>
                  <a:t>反自反</a:t>
                </a:r>
                <a:r>
                  <a:rPr lang="zh-CN" altLang="en-US" b="1" dirty="0" smtClean="0"/>
                  <a:t>的，当且仅当关系矩阵对角线的元素皆为零，关系图上每个结点都没有回路。</a:t>
                </a:r>
                <a:endParaRPr lang="en-US" altLang="zh-CN" b="1" dirty="0" smtClean="0"/>
              </a:p>
              <a:p>
                <a:r>
                  <a:rPr lang="en-US" altLang="zh-CN" b="1" dirty="0" smtClean="0"/>
                  <a:t>(4) </a:t>
                </a:r>
                <a:r>
                  <a:rPr lang="zh-CN" altLang="en-US" b="1" dirty="0" smtClean="0"/>
                  <a:t>若关系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𝑹</m:t>
                    </m:r>
                  </m:oMath>
                </a14:m>
                <a:r>
                  <a:rPr lang="zh-CN" altLang="en-US" b="1" dirty="0" smtClean="0"/>
                  <a:t>是</a:t>
                </a:r>
                <a:r>
                  <a:rPr lang="zh-CN" altLang="en-US" b="1" dirty="0" smtClean="0">
                    <a:solidFill>
                      <a:srgbClr val="CC0099"/>
                    </a:solidFill>
                  </a:rPr>
                  <a:t>反对称</a:t>
                </a:r>
                <a:r>
                  <a:rPr lang="zh-CN" altLang="en-US" b="1" dirty="0" smtClean="0"/>
                  <a:t>的，当且仅当关系矩阵中以主对角线对称的元素不能同时为</a:t>
                </a:r>
                <a:r>
                  <a:rPr lang="en-US" altLang="zh-CN" b="1" dirty="0" smtClean="0"/>
                  <a:t>1</a:t>
                </a:r>
                <a:r>
                  <a:rPr lang="zh-CN" altLang="en-US" b="1" dirty="0" smtClean="0"/>
                  <a:t>，在关系图上两个不同结点间的定向弧线不可能成对出现。</a:t>
                </a:r>
                <a:endParaRPr lang="zh-CN" altLang="en-US" b="1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124744"/>
                <a:ext cx="8229600" cy="4608512"/>
              </a:xfrm>
              <a:blipFill rotWithShape="0">
                <a:blip r:embed="rId2"/>
                <a:stretch>
                  <a:fillRect l="-963" t="-1457" r="-51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C87BA-7BB4-4FBB-8EE6-A30C0FB65631}" type="datetime1">
              <a:rPr lang="zh-CN" altLang="en-US" smtClean="0"/>
              <a:pPr/>
              <a:t>2020/11/9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0C485-3EAF-4318-915D-9216C2569B1B}" type="slidenum">
              <a:rPr lang="zh-CN" altLang="en-US" smtClean="0"/>
              <a:pPr/>
              <a:t>48</a:t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9872" y="5098152"/>
            <a:ext cx="2430940" cy="1613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087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Text Box 2"/>
          <p:cNvSpPr txBox="1">
            <a:spLocks noChangeArrowheads="1"/>
          </p:cNvSpPr>
          <p:nvPr/>
        </p:nvSpPr>
        <p:spPr bwMode="auto">
          <a:xfrm>
            <a:off x="898525" y="1544638"/>
            <a:ext cx="7489825" cy="2492990"/>
          </a:xfrm>
          <a:prstGeom prst="rect">
            <a:avLst/>
          </a:prstGeom>
          <a:noFill/>
          <a:ln w="28575" algn="ctr">
            <a:solidFill>
              <a:schemeClr val="hlink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SzPct val="85000"/>
              <a:defRPr/>
            </a:pPr>
            <a:r>
              <a:rPr kumimoji="1" lang="en-US" altLang="zh-CN" sz="2400" b="1" dirty="0" smtClean="0">
                <a:solidFill>
                  <a:srgbClr val="003300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	</a:t>
            </a:r>
            <a:r>
              <a:rPr kumimoji="1" lang="zh-CN" altLang="en-US" sz="2400" b="1" dirty="0" smtClean="0">
                <a:solidFill>
                  <a:srgbClr val="003300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学习要点：</a:t>
            </a:r>
          </a:p>
          <a:p>
            <a:pPr>
              <a:spcBef>
                <a:spcPct val="50000"/>
              </a:spcBef>
              <a:buSzPct val="85000"/>
              <a:defRPr/>
            </a:pPr>
            <a:r>
              <a:rPr kumimoji="1" lang="zh-CN" altLang="en-US" sz="2400" b="1" dirty="0" smtClean="0">
                <a:solidFill>
                  <a:srgbClr val="003300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	</a:t>
            </a:r>
            <a:r>
              <a:rPr kumimoji="1" lang="en-US" altLang="zh-CN" sz="2400" b="1" dirty="0" smtClean="0">
                <a:solidFill>
                  <a:srgbClr val="003300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1. </a:t>
            </a:r>
            <a:r>
              <a:rPr kumimoji="1" lang="zh-CN" altLang="en-US" sz="2400" b="1" dirty="0" smtClean="0">
                <a:solidFill>
                  <a:srgbClr val="003300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理解并掌握关系的性质：自反，对称，传递，反自反，反对称；</a:t>
            </a:r>
            <a:endParaRPr kumimoji="1" lang="en-US" altLang="zh-CN" sz="2400" b="1" dirty="0" smtClean="0">
              <a:solidFill>
                <a:srgbClr val="003300"/>
              </a:solidFill>
              <a:latin typeface="Times New Roman" panose="02020603050405020304" pitchFamily="18" charset="0"/>
              <a:ea typeface="华文细黑" panose="02010600040101010101" pitchFamily="2" charset="-122"/>
            </a:endParaRPr>
          </a:p>
          <a:p>
            <a:pPr>
              <a:spcBef>
                <a:spcPct val="50000"/>
              </a:spcBef>
              <a:buSzPct val="85000"/>
              <a:defRPr/>
            </a:pPr>
            <a:r>
              <a:rPr kumimoji="1" lang="en-US" altLang="zh-CN" sz="2400" b="1" dirty="0">
                <a:solidFill>
                  <a:srgbClr val="003300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     </a:t>
            </a:r>
            <a:r>
              <a:rPr kumimoji="1" lang="en-US" altLang="zh-CN" sz="2400" b="1" dirty="0" smtClean="0">
                <a:solidFill>
                  <a:srgbClr val="003300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      2. </a:t>
            </a:r>
            <a:r>
              <a:rPr kumimoji="1" lang="zh-CN" altLang="en-US" sz="2400" b="1" dirty="0" smtClean="0">
                <a:solidFill>
                  <a:srgbClr val="003300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会判断关系的性质；</a:t>
            </a:r>
            <a:endParaRPr kumimoji="1" lang="en-US" altLang="zh-CN" sz="2400" b="1" dirty="0">
              <a:solidFill>
                <a:srgbClr val="003300"/>
              </a:solidFill>
              <a:latin typeface="Times New Roman" panose="02020603050405020304" pitchFamily="18" charset="0"/>
              <a:ea typeface="华文细黑" panose="02010600040101010101" pitchFamily="2" charset="-122"/>
            </a:endParaRPr>
          </a:p>
          <a:p>
            <a:pPr>
              <a:spcBef>
                <a:spcPct val="50000"/>
              </a:spcBef>
              <a:buSzPct val="85000"/>
              <a:defRPr/>
            </a:pPr>
            <a:r>
              <a:rPr kumimoji="1" lang="en-US" altLang="zh-CN" sz="2400" b="1" dirty="0" smtClean="0">
                <a:solidFill>
                  <a:srgbClr val="003300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       </a:t>
            </a:r>
          </a:p>
        </p:txBody>
      </p:sp>
      <p:pic>
        <p:nvPicPr>
          <p:cNvPr id="60419" name="Picture 3" descr="52design_com_kr_05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950" y="908050"/>
            <a:ext cx="12192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420" name="灯片编号占位符 1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361AB0D9-82E6-4E3E-9DDC-5AE59A461BF1}" type="slidenum">
              <a:rPr lang="en-US" altLang="zh-CN" smtClean="0">
                <a:solidFill>
                  <a:srgbClr val="045C75"/>
                </a:solidFill>
              </a:rPr>
              <a:pPr/>
              <a:t>49</a:t>
            </a:fld>
            <a:endParaRPr lang="en-US" altLang="zh-CN" smtClean="0">
              <a:solidFill>
                <a:srgbClr val="045C7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826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0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41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3-1 </a:t>
            </a:r>
            <a:r>
              <a:rPr lang="zh-CN" altLang="en-US" dirty="0"/>
              <a:t>集合的概念和表示法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b="1" dirty="0" smtClean="0">
                    <a:solidFill>
                      <a:srgbClr val="0000CC"/>
                    </a:solidFill>
                  </a:rPr>
                  <a:t>定义</a:t>
                </a:r>
                <a:r>
                  <a:rPr lang="en-US" altLang="zh-CN" b="1" dirty="0" smtClean="0">
                    <a:solidFill>
                      <a:srgbClr val="0000CC"/>
                    </a:solidFill>
                  </a:rPr>
                  <a:t>3-1.1 </a:t>
                </a:r>
                <a:r>
                  <a:rPr lang="zh-CN" altLang="en-US" b="1" dirty="0" smtClean="0"/>
                  <a:t>设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𝑩</m:t>
                    </m:r>
                  </m:oMath>
                </a14:m>
                <a:r>
                  <a:rPr lang="zh-CN" altLang="en-US" b="1" dirty="0" smtClean="0"/>
                  <a:t>是任意两个集合，假如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zh-CN" altLang="en-US" b="1" dirty="0" smtClean="0"/>
                  <a:t>的每一个元素是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𝑩</m:t>
                    </m:r>
                  </m:oMath>
                </a14:m>
                <a:r>
                  <a:rPr lang="zh-CN" altLang="en-US" b="1" dirty="0" smtClean="0"/>
                  <a:t>的成员，则称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zh-CN" altLang="en-US" b="1" dirty="0" smtClean="0"/>
                  <a:t>为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𝑩</m:t>
                    </m:r>
                  </m:oMath>
                </a14:m>
                <a:r>
                  <a:rPr lang="zh-CN" altLang="en-US" b="1" dirty="0" smtClean="0"/>
                  <a:t>的子集，或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zh-CN" altLang="en-US" b="1" i="1" smtClean="0">
                        <a:latin typeface="Cambria Math" panose="02040503050406030204" pitchFamily="18" charset="0"/>
                      </a:rPr>
                      <m:t>包含</m:t>
                    </m:r>
                    <m:r>
                      <a:rPr lang="zh-CN" altLang="en-US" b="1" i="1">
                        <a:latin typeface="Cambria Math" panose="02040503050406030204" pitchFamily="18" charset="0"/>
                      </a:rPr>
                      <m:t>在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𝑩</m:t>
                    </m:r>
                    <m:r>
                      <a:rPr lang="zh-CN" altLang="en-US" b="1" i="1" smtClean="0">
                        <a:latin typeface="Cambria Math" panose="02040503050406030204" pitchFamily="18" charset="0"/>
                      </a:rPr>
                      <m:t>内</m:t>
                    </m:r>
                  </m:oMath>
                </a14:m>
                <a:r>
                  <a:rPr lang="zh-CN" altLang="en-US" b="1" dirty="0" smtClean="0"/>
                  <a:t>，或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𝑩</m:t>
                    </m:r>
                    <m:r>
                      <a:rPr lang="zh-CN" altLang="en-US" b="1" i="1" smtClean="0">
                        <a:latin typeface="Cambria Math" panose="02040503050406030204" pitchFamily="18" charset="0"/>
                      </a:rPr>
                      <m:t>包含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zh-CN" altLang="en-US" b="1" dirty="0" smtClean="0"/>
                  <a:t>。记作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⊆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𝑩</m:t>
                    </m:r>
                  </m:oMath>
                </a14:m>
                <a:r>
                  <a:rPr lang="zh-CN" altLang="en-US" b="1" dirty="0" smtClean="0"/>
                  <a:t>，或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𝑩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⊇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en-US" altLang="zh-CN" b="1" dirty="0" smtClean="0"/>
                  <a:t>,</a:t>
                </a:r>
                <a:r>
                  <a:rPr lang="zh-CN" altLang="en-US" b="1" dirty="0" smtClean="0"/>
                  <a:t>即有</a:t>
                </a:r>
                <a:endParaRPr lang="en-US" altLang="zh-CN" b="1" dirty="0" smtClean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⊆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𝑩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⇔∀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𝑨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𝑩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b="1" dirty="0" smtClean="0"/>
              </a:p>
              <a:p>
                <a:pPr lvl="1" algn="just"/>
                <a:r>
                  <a:rPr lang="zh-CN" altLang="en-US" b="1" dirty="0" smtClean="0">
                    <a:solidFill>
                      <a:srgbClr val="CC0099"/>
                    </a:solidFill>
                  </a:rPr>
                  <a:t>自反性</a:t>
                </a:r>
                <a14:m>
                  <m:oMath xmlns:m="http://schemas.openxmlformats.org/officeDocument/2006/math">
                    <m:r>
                      <a:rPr lang="zh-CN" altLang="en-US" b="1" i="1">
                        <a:solidFill>
                          <a:srgbClr val="CC0099"/>
                        </a:solidFill>
                        <a:latin typeface="Cambria Math" panose="02040503050406030204" pitchFamily="18" charset="0"/>
                      </a:rPr>
                      <m:t>：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⊆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𝑨</m:t>
                    </m:r>
                  </m:oMath>
                </a14:m>
                <a:endParaRPr lang="en-US" altLang="zh-CN" b="1" dirty="0" smtClean="0"/>
              </a:p>
              <a:p>
                <a:pPr lvl="1" algn="just"/>
                <a:r>
                  <a:rPr lang="zh-CN" altLang="en-US" b="1" dirty="0" smtClean="0">
                    <a:solidFill>
                      <a:srgbClr val="CC0099"/>
                    </a:solidFill>
                  </a:rPr>
                  <a:t>传递性</a:t>
                </a:r>
                <a14:m>
                  <m:oMath xmlns:m="http://schemas.openxmlformats.org/officeDocument/2006/math">
                    <m:r>
                      <a:rPr lang="zh-CN" altLang="en-US" b="1" i="1">
                        <a:solidFill>
                          <a:srgbClr val="CC0099"/>
                        </a:solidFill>
                        <a:latin typeface="Cambria Math" panose="02040503050406030204" pitchFamily="18" charset="0"/>
                      </a:rPr>
                      <m:t>：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⊆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𝑩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)∧(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𝑩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⊆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𝑪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)⇒(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𝑨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⊆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𝑪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b="1" dirty="0" smtClean="0"/>
              </a:p>
              <a:p>
                <a:pPr algn="just"/>
                <a:r>
                  <a:rPr lang="zh-CN" altLang="en-US" b="1" dirty="0" smtClean="0">
                    <a:solidFill>
                      <a:srgbClr val="0000CC"/>
                    </a:solidFill>
                  </a:rPr>
                  <a:t>定理</a:t>
                </a:r>
                <a:r>
                  <a:rPr lang="en-US" altLang="zh-CN" b="1" dirty="0" smtClean="0">
                    <a:solidFill>
                      <a:srgbClr val="0000CC"/>
                    </a:solidFill>
                  </a:rPr>
                  <a:t>3-1.1 </a:t>
                </a:r>
                <a:r>
                  <a:rPr lang="zh-CN" altLang="en-US" b="1" dirty="0" smtClean="0"/>
                  <a:t>集合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zh-CN" altLang="en-US" b="1" dirty="0" smtClean="0"/>
                  <a:t>和集合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𝑩</m:t>
                    </m:r>
                  </m:oMath>
                </a14:m>
                <a:r>
                  <a:rPr lang="zh-CN" altLang="en-US" b="1" dirty="0" smtClean="0"/>
                  <a:t>相等的充分必要条件是这两个集合互为子集。</a:t>
                </a:r>
                <a:endParaRPr lang="zh-CN" altLang="en-US" b="1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37" t="-1455" r="-1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C87BA-7BB4-4FBB-8EE6-A30C0FB65631}" type="datetime1">
              <a:rPr lang="zh-CN" altLang="en-US" smtClean="0"/>
              <a:pPr/>
              <a:t>2020/11/9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0C485-3EAF-4318-915D-9216C2569B1B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216921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Text Box 2"/>
          <p:cNvSpPr txBox="1">
            <a:spLocks noChangeArrowheads="1"/>
          </p:cNvSpPr>
          <p:nvPr/>
        </p:nvSpPr>
        <p:spPr bwMode="auto">
          <a:xfrm>
            <a:off x="1325563" y="1544638"/>
            <a:ext cx="7026275" cy="3139321"/>
          </a:xfrm>
          <a:prstGeom prst="rect">
            <a:avLst/>
          </a:prstGeom>
          <a:noFill/>
          <a:ln w="28575" algn="ctr">
            <a:solidFill>
              <a:schemeClr val="hlink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SzPct val="85000"/>
              <a:defRPr/>
            </a:pPr>
            <a:r>
              <a:rPr kumimoji="1" lang="en-US" altLang="zh-CN" sz="2400" b="1" dirty="0" smtClean="0">
                <a:solidFill>
                  <a:srgbClr val="003300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	</a:t>
            </a:r>
            <a:r>
              <a:rPr kumimoji="1" lang="zh-CN" altLang="en-US" sz="3600" b="1" dirty="0" smtClean="0">
                <a:solidFill>
                  <a:srgbClr val="003300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作业：</a:t>
            </a:r>
            <a:endParaRPr kumimoji="1" lang="en-US" altLang="zh-CN" sz="3600" b="1" dirty="0" smtClean="0">
              <a:solidFill>
                <a:srgbClr val="003300"/>
              </a:solidFill>
              <a:latin typeface="Times New Roman" panose="02020603050405020304" pitchFamily="18" charset="0"/>
              <a:ea typeface="华文细黑" panose="02010600040101010101" pitchFamily="2" charset="-122"/>
            </a:endParaRPr>
          </a:p>
          <a:p>
            <a:pPr>
              <a:spcBef>
                <a:spcPct val="50000"/>
              </a:spcBef>
              <a:buSzPct val="85000"/>
              <a:defRPr/>
            </a:pPr>
            <a:r>
              <a:rPr kumimoji="1" lang="en-US" altLang="zh-CN" sz="3600" b="1" dirty="0" err="1" smtClean="0">
                <a:solidFill>
                  <a:srgbClr val="003300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P113</a:t>
            </a:r>
            <a:r>
              <a:rPr kumimoji="1" lang="en-US" altLang="zh-CN" sz="3600" b="1" dirty="0" smtClean="0">
                <a:solidFill>
                  <a:srgbClr val="00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细黑" panose="02010600040101010101" pitchFamily="2" charset="-122"/>
              </a:rPr>
              <a:t>:  3-6</a:t>
            </a:r>
            <a:r>
              <a:rPr kumimoji="1" lang="zh-CN" altLang="en-US" sz="3600" b="1" dirty="0" smtClean="0">
                <a:solidFill>
                  <a:srgbClr val="00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细黑" panose="02010600040101010101" pitchFamily="2" charset="-122"/>
              </a:rPr>
              <a:t>习题</a:t>
            </a:r>
            <a:endParaRPr kumimoji="1" lang="en-US" altLang="zh-CN" sz="3600" b="1" dirty="0" smtClean="0">
              <a:solidFill>
                <a:srgbClr val="0033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华文细黑" panose="02010600040101010101" pitchFamily="2" charset="-122"/>
            </a:endParaRPr>
          </a:p>
          <a:p>
            <a:pPr>
              <a:spcBef>
                <a:spcPct val="50000"/>
              </a:spcBef>
              <a:buSzPct val="85000"/>
              <a:defRPr/>
            </a:pPr>
            <a:r>
              <a:rPr kumimoji="1" lang="en-US" altLang="zh-CN" sz="3600" b="1" dirty="0" smtClean="0">
                <a:solidFill>
                  <a:srgbClr val="00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细黑" panose="02010600040101010101" pitchFamily="2" charset="-122"/>
              </a:rPr>
              <a:t>(1)</a:t>
            </a:r>
          </a:p>
          <a:p>
            <a:pPr>
              <a:spcBef>
                <a:spcPct val="50000"/>
              </a:spcBef>
              <a:buSzPct val="85000"/>
              <a:defRPr/>
            </a:pPr>
            <a:r>
              <a:rPr kumimoji="1" lang="en-US" altLang="zh-CN" sz="3600" b="1" dirty="0" smtClean="0">
                <a:solidFill>
                  <a:srgbClr val="00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细黑" panose="02010600040101010101" pitchFamily="2" charset="-122"/>
              </a:rPr>
              <a:t>(2)</a:t>
            </a:r>
          </a:p>
        </p:txBody>
      </p:sp>
      <p:pic>
        <p:nvPicPr>
          <p:cNvPr id="61443" name="Picture 3" descr="52design_com_kr_05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908050"/>
            <a:ext cx="12192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44" name="灯片编号占位符 1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0F14F8AE-9276-4131-A536-34B1A9980463}" type="slidenum">
              <a:rPr lang="en-US" altLang="zh-CN" smtClean="0">
                <a:solidFill>
                  <a:srgbClr val="045C75"/>
                </a:solidFill>
              </a:rPr>
              <a:pPr/>
              <a:t>50</a:t>
            </a:fld>
            <a:endParaRPr lang="en-US" altLang="zh-CN" smtClean="0">
              <a:solidFill>
                <a:srgbClr val="045C7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3788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3-7 </a:t>
            </a:r>
            <a:r>
              <a:rPr lang="zh-CN" altLang="en-US" dirty="0" smtClean="0"/>
              <a:t>复合关系和逆关系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lnSpc>
                    <a:spcPct val="150000"/>
                  </a:lnSpc>
                </a:pPr>
                <a:r>
                  <a:rPr lang="zh-CN" altLang="en-US" b="1" dirty="0" smtClean="0">
                    <a:solidFill>
                      <a:srgbClr val="0000CC"/>
                    </a:solidFill>
                  </a:rPr>
                  <a:t>定义</a:t>
                </a:r>
                <a:r>
                  <a:rPr lang="en-US" altLang="zh-CN" b="1" dirty="0" smtClean="0">
                    <a:solidFill>
                      <a:srgbClr val="0000CC"/>
                    </a:solidFill>
                  </a:rPr>
                  <a:t>3-7.1 </a:t>
                </a:r>
                <a:r>
                  <a:rPr lang="zh-CN" altLang="en-US" b="1" dirty="0" smtClean="0"/>
                  <a:t>设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𝑹</m:t>
                    </m:r>
                  </m:oMath>
                </a14:m>
                <a:r>
                  <a:rPr lang="zh-CN" altLang="en-US" b="1" dirty="0" smtClean="0"/>
                  <a:t>为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zh-CN" altLang="en-US" b="1" dirty="0" smtClean="0"/>
                  <a:t>到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𝒀</m:t>
                    </m:r>
                  </m:oMath>
                </a14:m>
                <a:r>
                  <a:rPr lang="zh-CN" altLang="en-US" b="1" dirty="0" smtClean="0"/>
                  <a:t>的关系，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𝑺</m:t>
                    </m:r>
                  </m:oMath>
                </a14:m>
                <a:r>
                  <a:rPr lang="zh-CN" altLang="en-US" b="1" dirty="0"/>
                  <a:t>为</a:t>
                </a:r>
                <a14:m>
                  <m:oMath xmlns:m="http://schemas.openxmlformats.org/officeDocument/2006/math"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𝒀</m:t>
                    </m:r>
                  </m:oMath>
                </a14:m>
                <a:r>
                  <a:rPr lang="zh-CN" altLang="en-US" b="1" dirty="0" smtClean="0"/>
                  <a:t>到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𝒁</m:t>
                    </m:r>
                  </m:oMath>
                </a14:m>
                <a:r>
                  <a:rPr lang="zh-CN" altLang="en-US" b="1" dirty="0" smtClean="0"/>
                  <a:t>的</a:t>
                </a:r>
                <a:r>
                  <a:rPr lang="zh-CN" altLang="en-US" b="1" dirty="0"/>
                  <a:t>关系</a:t>
                </a:r>
                <a:r>
                  <a:rPr lang="zh-CN" altLang="en-US" b="1" dirty="0" smtClean="0"/>
                  <a:t>，</a:t>
                </a:r>
                <a:r>
                  <a:rPr lang="zh-CN" altLang="en-US" b="1" dirty="0"/>
                  <a:t>则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solidFill>
                          <a:srgbClr val="CC0099"/>
                        </a:solidFill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altLang="zh-CN" b="1" i="1" smtClean="0">
                        <a:solidFill>
                          <a:srgbClr val="CC0099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∘</m:t>
                    </m:r>
                    <m:r>
                      <a:rPr lang="en-US" altLang="zh-CN" b="1" i="1" smtClean="0">
                        <a:solidFill>
                          <a:srgbClr val="CC0099"/>
                        </a:solidFill>
                        <a:latin typeface="Cambria Math" panose="02040503050406030204" pitchFamily="18" charset="0"/>
                      </a:rPr>
                      <m:t>𝑺</m:t>
                    </m:r>
                  </m:oMath>
                </a14:m>
                <a:r>
                  <a:rPr lang="zh-CN" altLang="en-US" b="1" dirty="0" smtClean="0">
                    <a:solidFill>
                      <a:srgbClr val="CC0099"/>
                    </a:solidFill>
                  </a:rPr>
                  <a:t>称为</a:t>
                </a:r>
                <a14:m>
                  <m:oMath xmlns:m="http://schemas.openxmlformats.org/officeDocument/2006/math">
                    <m:r>
                      <a:rPr lang="en-US" altLang="zh-CN" b="1" i="1">
                        <a:solidFill>
                          <a:srgbClr val="CC0099"/>
                        </a:solidFill>
                        <a:latin typeface="Cambria Math" panose="02040503050406030204" pitchFamily="18" charset="0"/>
                      </a:rPr>
                      <m:t>𝑹</m:t>
                    </m:r>
                  </m:oMath>
                </a14:m>
                <a:r>
                  <a:rPr lang="zh-CN" altLang="en-US" b="1" dirty="0" smtClean="0">
                    <a:solidFill>
                      <a:srgbClr val="CC0099"/>
                    </a:solidFill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b="1" i="1">
                        <a:solidFill>
                          <a:srgbClr val="CC0099"/>
                        </a:solidFill>
                        <a:latin typeface="Cambria Math" panose="02040503050406030204" pitchFamily="18" charset="0"/>
                      </a:rPr>
                      <m:t>𝑺</m:t>
                    </m:r>
                  </m:oMath>
                </a14:m>
                <a:r>
                  <a:rPr lang="zh-CN" altLang="en-US" b="1" dirty="0" smtClean="0">
                    <a:solidFill>
                      <a:srgbClr val="CC0099"/>
                    </a:solidFill>
                  </a:rPr>
                  <a:t>的复合关系</a:t>
                </a:r>
                <a:r>
                  <a:rPr lang="zh-CN" altLang="en-US" b="1" dirty="0" smtClean="0"/>
                  <a:t>，表示为</a:t>
                </a:r>
                <a:endParaRPr lang="en-US" altLang="zh-CN" b="1" dirty="0" smtClean="0"/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∘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𝑺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={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</m:d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𝑿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∧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𝒛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𝒁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∧(∃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𝒚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)(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𝒚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𝒀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∧</m:t>
                      </m:r>
                    </m:oMath>
                  </m:oMathPara>
                </a14:m>
                <a:endParaRPr lang="en-US" altLang="zh-CN" b="1" i="1" dirty="0" smtClean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</m:d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𝑹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∧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𝒛</m:t>
                          </m:r>
                        </m:e>
                      </m:d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𝑺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)}</m:t>
                      </m:r>
                    </m:oMath>
                  </m:oMathPara>
                </a14:m>
                <a:endParaRPr lang="zh-CN" altLang="en-US" b="1" dirty="0"/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zh-CN" altLang="en-US" b="1" dirty="0" smtClean="0"/>
                  <a:t>  从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𝑹</m:t>
                    </m:r>
                  </m:oMath>
                </a14:m>
                <a:r>
                  <a:rPr lang="zh-CN" altLang="en-US" b="1" dirty="0"/>
                  <a:t>和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𝑺</m:t>
                    </m:r>
                  </m:oMath>
                </a14:m>
                <a:r>
                  <a:rPr lang="zh-CN" altLang="en-US" b="1" dirty="0" smtClean="0"/>
                  <a:t>，求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∘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𝑺</m:t>
                    </m:r>
                  </m:oMath>
                </a14:m>
                <a:r>
                  <a:rPr lang="zh-CN" altLang="en-US" b="1" dirty="0" smtClean="0"/>
                  <a:t>称为关系的合成运算。</a:t>
                </a:r>
                <a:endParaRPr lang="en-US" altLang="zh-CN" b="1" dirty="0" smtClean="0"/>
              </a:p>
              <a:p>
                <a:pPr>
                  <a:lnSpc>
                    <a:spcPct val="150000"/>
                  </a:lnSpc>
                </a:pPr>
                <a:r>
                  <a:rPr lang="zh-CN" altLang="en-US" b="1" dirty="0" smtClean="0"/>
                  <a:t>结合律</a:t>
                </a:r>
                <a14:m>
                  <m:oMath xmlns:m="http://schemas.openxmlformats.org/officeDocument/2006/math">
                    <m:r>
                      <a:rPr lang="zh-CN" altLang="en-US" b="1" i="1">
                        <a:latin typeface="Cambria Math" panose="02040503050406030204" pitchFamily="18" charset="0"/>
                      </a:rPr>
                      <m:t>：</m:t>
                    </m:r>
                    <m:d>
                      <m:d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𝑹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∘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∘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𝑷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𝑹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∘</m:t>
                    </m:r>
                    <m:d>
                      <m:dPr>
                        <m:ctrlP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𝑺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∘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𝑷</m:t>
                        </m:r>
                      </m:e>
                    </m:d>
                  </m:oMath>
                </a14:m>
                <a:r>
                  <a:rPr lang="en-US" altLang="zh-CN" b="1" dirty="0" smtClean="0"/>
                  <a:t> </a:t>
                </a:r>
                <a:endParaRPr lang="zh-CN" altLang="en-US" b="1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C87BA-7BB4-4FBB-8EE6-A30C0FB65631}" type="datetime1">
              <a:rPr lang="zh-CN" altLang="en-US" smtClean="0"/>
              <a:pPr/>
              <a:t>2020/11/9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0C485-3EAF-4318-915D-9216C2569B1B}" type="slidenum">
              <a:rPr lang="zh-CN" altLang="en-US" smtClean="0"/>
              <a:pPr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2849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3-7 </a:t>
            </a:r>
            <a:r>
              <a:rPr lang="zh-CN" altLang="en-US" dirty="0"/>
              <a:t>复合关系和逆关系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b="1" dirty="0" smtClean="0">
                    <a:solidFill>
                      <a:srgbClr val="0000CC"/>
                    </a:solidFill>
                  </a:rPr>
                  <a:t>例题</a:t>
                </a:r>
                <a:r>
                  <a:rPr lang="en-US" altLang="zh-CN" b="1" dirty="0" smtClean="0">
                    <a:solidFill>
                      <a:srgbClr val="0000CC"/>
                    </a:solidFill>
                  </a:rPr>
                  <a:t>1.</a:t>
                </a:r>
                <a:r>
                  <a:rPr lang="en-US" altLang="zh-CN" b="1" dirty="0" smtClean="0"/>
                  <a:t> </a:t>
                </a:r>
                <a:r>
                  <a:rPr lang="zh-CN" altLang="en-US" b="1" dirty="0" smtClean="0"/>
                  <a:t>令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={</m:t>
                    </m:r>
                    <m:d>
                      <m:dPr>
                        <m:begChr m:val="⟨"/>
                        <m:endChr m:val="⟩"/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begChr m:val="⟨"/>
                        <m:endChr m:val="⟩"/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𝟒</m:t>
                        </m:r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begChr m:val="⟨"/>
                        <m:endChr m:val="⟩"/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zh-CN" altLang="en-US" b="1" dirty="0" smtClean="0"/>
                  <a:t>和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𝑺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={</m:t>
                    </m:r>
                    <m:d>
                      <m:dPr>
                        <m:begChr m:val="⟨"/>
                        <m:endChr m:val="⟩"/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𝟒</m:t>
                        </m:r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</m:d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begChr m:val="⟨"/>
                        <m:endChr m:val="⟩"/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𝟓</m:t>
                        </m:r>
                      </m:e>
                    </m:d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begChr m:val="⟨"/>
                        <m:endChr m:val="⟩"/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𝟑</m:t>
                        </m:r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begChr m:val="⟨"/>
                        <m:endChr m:val="⟩"/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𝟑</m:t>
                        </m:r>
                      </m:e>
                    </m:d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zh-CN" altLang="en-US" b="1" dirty="0" smtClean="0"/>
                  <a:t>，试求：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∘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𝑺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𝑺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∘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∘</m:t>
                    </m:r>
                    <m:d>
                      <m:dPr>
                        <m:ctrlP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𝑺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∘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endParaRPr lang="en-US" altLang="zh-CN" b="1" i="1" dirty="0" smtClean="0">
                  <a:latin typeface="Cambria Math" panose="02040503050406030204" pitchFamily="18" charset="0"/>
                </a:endParaRPr>
              </a:p>
              <a:p>
                <a:pPr marL="0" indent="0" algn="just">
                  <a:buNone/>
                </a:pPr>
                <a:r>
                  <a:rPr lang="en-US" altLang="zh-CN" b="1" dirty="0" smtClean="0"/>
                  <a:t>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𝑹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∘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𝑺</m:t>
                        </m:r>
                      </m:e>
                    </m:d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∘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∘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𝑹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𝑺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∘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𝑺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∘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𝑹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∘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𝑹</m:t>
                    </m:r>
                  </m:oMath>
                </a14:m>
                <a:r>
                  <a:rPr lang="zh-CN" altLang="en-US" b="1" dirty="0" smtClean="0"/>
                  <a:t>。</a:t>
                </a:r>
                <a:endParaRPr lang="en-US" altLang="zh-CN" b="1" dirty="0" smtClean="0"/>
              </a:p>
              <a:p>
                <a:pPr algn="just"/>
                <a:r>
                  <a:rPr lang="zh-CN" altLang="en-US" b="1" dirty="0" smtClean="0">
                    <a:solidFill>
                      <a:srgbClr val="0000CC"/>
                    </a:solidFill>
                  </a:rPr>
                  <a:t>解</a:t>
                </a:r>
                <a:r>
                  <a:rPr lang="en-US" altLang="zh-CN" b="1" dirty="0" smtClean="0"/>
                  <a:t>. 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∘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𝑺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={</m:t>
                    </m:r>
                    <m:d>
                      <m:dPr>
                        <m:begChr m:val="⟨"/>
                        <m:endChr m:val="⟩"/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𝟓</m:t>
                        </m:r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begChr m:val="⟨"/>
                        <m:endChr m:val="⟩"/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begChr m:val="⟨"/>
                        <m:endChr m:val="⟩"/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𝟓</m:t>
                        </m:r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altLang="zh-CN" b="1" dirty="0" smtClean="0"/>
              </a:p>
              <a:p>
                <a:pPr marL="0" indent="0" algn="just">
                  <a:buNone/>
                </a:pPr>
                <a:r>
                  <a:rPr lang="en-US" altLang="zh-CN" b="1" dirty="0" smtClean="0"/>
                  <a:t>      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𝑺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∘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𝑹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={</m:t>
                    </m:r>
                    <m:d>
                      <m:dPr>
                        <m:begChr m:val="⟨"/>
                        <m:endChr m:val="⟩"/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𝟒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</m:d>
                    <m:r>
                      <a:rPr lang="en-US" altLang="zh-CN" b="1" i="1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begChr m:val="⟨"/>
                        <m:endChr m:val="⟩"/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𝟑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</m:d>
                    <m:r>
                      <a:rPr lang="en-US" altLang="zh-CN" b="1" i="1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begChr m:val="⟨"/>
                        <m:endChr m:val="⟩"/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𝟒</m:t>
                        </m:r>
                      </m:e>
                    </m:d>
                    <m:r>
                      <a:rPr lang="en-US" altLang="zh-CN" b="1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altLang="zh-CN" b="1" dirty="0" smtClean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              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∘</m:t>
                      </m:r>
                      <m:d>
                        <m:dPr>
                          <m:ctrlPr>
                            <a:rPr lang="en-US" altLang="zh-CN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𝑺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∘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</m:d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altLang="zh-CN" b="1" i="1" dirty="0" smtClean="0">
                  <a:latin typeface="Cambria Math" panose="02040503050406030204" pitchFamily="18" charset="0"/>
                </a:endParaRPr>
              </a:p>
              <a:p>
                <a:pPr marL="0" indent="0" algn="just">
                  <a:buNone/>
                </a:pPr>
                <a:r>
                  <a:rPr lang="en-US" altLang="zh-CN" b="1" dirty="0"/>
                  <a:t> </a:t>
                </a:r>
                <a:r>
                  <a:rPr lang="en-US" altLang="zh-CN" b="1" dirty="0" smtClean="0"/>
                  <a:t>   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𝑹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∘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𝑺</m:t>
                        </m:r>
                      </m:e>
                    </m:d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∘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{</m:t>
                    </m:r>
                    <m:d>
                      <m:dPr>
                        <m:begChr m:val="⟨"/>
                        <m:endChr m:val="⟩"/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𝟑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</m:d>
                    <m:r>
                      <a:rPr lang="en-US" altLang="zh-CN" b="1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altLang="zh-CN" b="1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             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∘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𝑹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={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e>
                      </m:d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e>
                      </m:d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altLang="zh-CN" b="1" i="1" dirty="0" smtClean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             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𝑺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∘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𝑺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altLang="zh-CN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𝟒</m:t>
                              </m:r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𝟓</m:t>
                              </m:r>
                            </m:e>
                          </m:d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d>
                            <m:dPr>
                              <m:begChr m:val="⟨"/>
                              <m:endChr m:val="⟩"/>
                              <m:ctrlPr>
                                <a:rPr lang="en-US" altLang="zh-CN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𝟑</m:t>
                              </m:r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𝟑</m:t>
                              </m:r>
                            </m:e>
                          </m:d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d>
                            <m:dPr>
                              <m:begChr m:val="⟨"/>
                              <m:endChr m:val="⟩"/>
                              <m:ctrlPr>
                                <a:rPr lang="en-US" altLang="zh-CN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altLang="zh-CN" b="1" i="1" dirty="0" smtClean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             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∘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𝑹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∘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𝑹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={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e>
                      </m:d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e>
                      </m:d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zh-CN" altLang="en-US" b="1" dirty="0"/>
              </a:p>
              <a:p>
                <a:pPr marL="0" indent="0">
                  <a:buNone/>
                </a:pP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37" t="-14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C87BA-7BB4-4FBB-8EE6-A30C0FB65631}" type="datetime1">
              <a:rPr lang="zh-CN" altLang="en-US" smtClean="0"/>
              <a:pPr/>
              <a:t>2020/11/9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0C485-3EAF-4318-915D-9216C2569B1B}" type="slidenum">
              <a:rPr lang="zh-CN" altLang="en-US" smtClean="0"/>
              <a:pPr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067074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3-7 </a:t>
            </a:r>
            <a:r>
              <a:rPr lang="zh-CN" altLang="en-US" dirty="0"/>
              <a:t>复合关系和逆关系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67544" y="1124744"/>
                <a:ext cx="8229600" cy="5400600"/>
              </a:xfrm>
            </p:spPr>
            <p:txBody>
              <a:bodyPr>
                <a:normAutofit/>
              </a:bodyPr>
              <a:lstStyle/>
              <a:p>
                <a:r>
                  <a:rPr lang="zh-CN" altLang="en-US" b="1" dirty="0" smtClean="0">
                    <a:solidFill>
                      <a:srgbClr val="0000CC"/>
                    </a:solidFill>
                  </a:rPr>
                  <a:t>例题</a:t>
                </a:r>
                <a:r>
                  <a:rPr lang="en-US" altLang="zh-CN" b="1" dirty="0" smtClean="0">
                    <a:solidFill>
                      <a:srgbClr val="0000CC"/>
                    </a:solidFill>
                  </a:rPr>
                  <a:t>2</a:t>
                </a:r>
                <a:r>
                  <a:rPr lang="en-US" altLang="zh-CN" b="1" dirty="0" smtClean="0"/>
                  <a:t> </a:t>
                </a:r>
                <a:r>
                  <a:rPr lang="zh-CN" altLang="en-US" b="1" dirty="0" smtClean="0"/>
                  <a:t>设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zh-CN" altLang="en-US" b="1" dirty="0" smtClean="0"/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zh-CN" altLang="en-US" b="1" dirty="0" smtClean="0"/>
                  <a:t>是集合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={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zh-CN" altLang="en-US" b="1" dirty="0" smtClean="0"/>
                  <a:t>上的关系，有</a:t>
                </a:r>
                <a:endParaRPr lang="en-US" altLang="zh-CN" b="1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e>
                          </m:d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𝒋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zh-CN" altLang="en-US" b="1" i="1">
                              <a:latin typeface="Cambria Math" panose="02040503050406030204" pitchFamily="18" charset="0"/>
                            </a:rPr>
                            <m:t>或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𝒋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num>
                            <m:den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den>
                          </m:f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𝒊</m:t>
                          </m:r>
                        </m:e>
                      </m:d>
                    </m:oMath>
                  </m:oMathPara>
                </a14:m>
                <a:endParaRPr lang="en-US" altLang="zh-CN" b="1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e>
                          </m:d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𝒋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e>
                      </m:d>
                    </m:oMath>
                  </m:oMathPara>
                </a14:m>
                <a:endParaRPr lang="en-US" altLang="zh-CN" b="1" dirty="0" smtClean="0"/>
              </a:p>
              <a:p>
                <a:pPr marL="0" indent="0">
                  <a:buNone/>
                </a:pPr>
                <a:r>
                  <a:rPr lang="zh-CN" altLang="en-US" b="1" dirty="0" smtClean="0"/>
                  <a:t>  求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∘</m:t>
                    </m:r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∘</m:t>
                    </m:r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∘</m:t>
                    </m:r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∘</m:t>
                    </m:r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∘</m:t>
                    </m:r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altLang="zh-CN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∘</m:t>
                    </m:r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∘</m:t>
                    </m:r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zh-CN" altLang="en-US" b="1" dirty="0" smtClean="0"/>
                  <a:t>。</a:t>
                </a:r>
                <a:endParaRPr lang="en-US" altLang="zh-CN" b="1" dirty="0" smtClean="0"/>
              </a:p>
              <a:p>
                <a:r>
                  <a:rPr lang="zh-CN" altLang="en-US" b="1" dirty="0" smtClean="0"/>
                  <a:t>解</a:t>
                </a:r>
                <a:r>
                  <a:rPr lang="en-US" altLang="zh-CN" b="1" dirty="0" smtClean="0"/>
                  <a:t>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b="1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⟨"/>
                            <m:endChr m:val="⟩"/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e>
                        </m:d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begChr m:val="⟨"/>
                            <m:endChr m:val="⟩"/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e>
                        </m:d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begChr m:val="⟨"/>
                            <m:endChr m:val="⟩"/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𝟑</m:t>
                            </m:r>
                          </m:e>
                        </m:d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begChr m:val="⟨"/>
                            <m:endChr m:val="⟩"/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𝟎</m:t>
                            </m:r>
                          </m:e>
                        </m:d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begChr m:val="⟨"/>
                            <m:endChr m:val="⟩"/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e>
                        </m:d>
                      </m:e>
                    </m:d>
                  </m:oMath>
                </a14:m>
                <a:endParaRPr lang="en-US" altLang="zh-CN" b="1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</m:d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d>
                            <m:dPr>
                              <m:begChr m:val="⟨"/>
                              <m:endChr m:val="⟩"/>
                              <m:ctrlP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altLang="zh-CN" b="1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zh-CN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∘</m:t>
                      </m:r>
                      <m:sSub>
                        <m:sSubPr>
                          <m:ctrlPr>
                            <a:rPr lang="en-US" altLang="zh-CN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altLang="zh-CN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={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</m:t>
                          </m:r>
                        </m:e>
                      </m:d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altLang="zh-CN" b="1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altLang="zh-CN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∘</m:t>
                      </m:r>
                      <m:sSub>
                        <m:sSubPr>
                          <m:ctrlPr>
                            <a:rPr lang="en-US" altLang="zh-CN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altLang="zh-CN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={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</m:t>
                          </m:r>
                        </m:e>
                      </m:d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e>
                      </m:d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altLang="zh-CN" b="1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zh-CN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∘</m:t>
                      </m:r>
                      <m:sSub>
                        <m:sSubPr>
                          <m:ctrlPr>
                            <a:rPr lang="en-US" altLang="zh-CN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altLang="zh-CN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altLang="zh-CN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∘</m:t>
                      </m:r>
                      <m:sSub>
                        <m:sSubPr>
                          <m:ctrlPr>
                            <a:rPr lang="en-US" altLang="zh-CN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altLang="zh-CN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altLang="zh-CN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e>
                          </m:d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d>
                            <m:dPr>
                              <m:begChr m:val="⟨"/>
                              <m:endChr m:val="⟩"/>
                              <m:ctrlPr>
                                <a:rPr lang="en-US" altLang="zh-CN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𝟎</m:t>
                              </m:r>
                            </m:e>
                          </m:d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d>
                            <m:dPr>
                              <m:begChr m:val="⟨"/>
                              <m:endChr m:val="⟩"/>
                              <m:ctrlPr>
                                <a:rPr lang="en-US" altLang="zh-CN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altLang="zh-CN" b="1" dirty="0" smtClean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zh-CN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∘</m:t>
                      </m:r>
                      <m:sSub>
                        <m:sSubPr>
                          <m:ctrlPr>
                            <a:rPr lang="en-US" altLang="zh-CN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altLang="zh-CN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altLang="zh-CN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e>
                          </m:d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d>
                            <m:dPr>
                              <m:begChr m:val="⟨"/>
                              <m:endChr m:val="⟩"/>
                              <m:ctrlPr>
                                <a:rPr lang="en-US" altLang="zh-CN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𝟑</m:t>
                              </m:r>
                            </m:e>
                          </m:d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d>
                            <m:dPr>
                              <m:begChr m:val="⟨"/>
                              <m:endChr m:val="⟩"/>
                              <m:ctrlPr>
                                <a:rPr lang="en-US" altLang="zh-CN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e>
                          </m:d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d>
                            <m:dPr>
                              <m:begChr m:val="⟨"/>
                              <m:endChr m:val="⟩"/>
                              <m:ctrlPr>
                                <a:rPr lang="en-US" altLang="zh-CN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e>
                          </m:d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d>
                            <m:dPr>
                              <m:begChr m:val="⟨"/>
                              <m:endChr m:val="⟩"/>
                              <m:ctrlPr>
                                <a:rPr lang="en-US" altLang="zh-CN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𝟎</m:t>
                              </m:r>
                            </m:e>
                          </m:d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d>
                            <m:dPr>
                              <m:begChr m:val="⟨"/>
                              <m:endChr m:val="⟩"/>
                              <m:ctrlPr>
                                <a:rPr lang="en-US" altLang="zh-CN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altLang="zh-CN" b="1" dirty="0" smtClean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zh-CN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∘</m:t>
                      </m:r>
                      <m:sSub>
                        <m:sSubPr>
                          <m:ctrlPr>
                            <a:rPr lang="en-US" altLang="zh-CN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altLang="zh-CN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zh-CN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∘</m:t>
                      </m:r>
                      <m:sSub>
                        <m:sSubPr>
                          <m:ctrlPr>
                            <a:rPr lang="en-US" altLang="zh-CN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altLang="zh-CN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zh-CN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={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𝟑</m:t>
                          </m:r>
                        </m:e>
                      </m:d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e>
                      </m:d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e>
                      </m:d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</m:t>
                          </m:r>
                        </m:e>
                      </m:d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𝟑</m:t>
                          </m:r>
                        </m:e>
                      </m:d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en-US" altLang="zh-CN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altLang="zh-CN" b="1" dirty="0" smtClean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7544" y="1124744"/>
                <a:ext cx="8229600" cy="5400600"/>
              </a:xfrm>
              <a:blipFill rotWithShape="0">
                <a:blip r:embed="rId2"/>
                <a:stretch>
                  <a:fillRect l="-1037" t="-12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C87BA-7BB4-4FBB-8EE6-A30C0FB65631}" type="datetime1">
              <a:rPr lang="zh-CN" altLang="en-US" smtClean="0"/>
              <a:pPr/>
              <a:t>2020/11/9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0C485-3EAF-4318-915D-9216C2569B1B}" type="slidenum">
              <a:rPr lang="zh-CN" altLang="en-US" smtClean="0"/>
              <a:pPr/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328136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3-7 </a:t>
            </a:r>
            <a:r>
              <a:rPr lang="zh-CN" altLang="en-US" dirty="0"/>
              <a:t>复合关系和逆关系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13503" y="1570360"/>
                <a:ext cx="8712968" cy="4968552"/>
              </a:xfrm>
            </p:spPr>
            <p:txBody>
              <a:bodyPr/>
              <a:lstStyle/>
              <a:p>
                <a:r>
                  <a:rPr lang="zh-CN" altLang="en-US" b="1" dirty="0" smtClean="0"/>
                  <a:t>注：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∘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𝑹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𝑹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∘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𝑹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∘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𝑹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⋯, </m:t>
                    </m:r>
                    <m:limUpp>
                      <m:limUppPr>
                        <m:ctrlP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limUppPr>
                      <m:e>
                        <m:groupChr>
                          <m:groupChrPr>
                            <m:chr m:val="⏞"/>
                            <m:pos m:val="top"/>
                            <m:vertJc m:val="bot"/>
                            <m:ctrlPr>
                              <a:rPr lang="en-US" altLang="zh-CN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m:rPr>
                                <m:brk/>
                              </m:rPr>
                              <a:rPr lang="en-US" altLang="zh-CN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𝑹</m:t>
                            </m:r>
                            <m:r>
                              <a:rPr lang="en-US" altLang="zh-CN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∘</m:t>
                            </m:r>
                            <m:r>
                              <a:rPr lang="en-US" altLang="zh-CN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𝑹</m:t>
                            </m:r>
                            <m:r>
                              <a:rPr lang="en-US" altLang="zh-CN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∘⋯∘</m:t>
                            </m:r>
                            <m:r>
                              <a:rPr lang="en-US" altLang="zh-CN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𝑹</m:t>
                            </m:r>
                          </m:e>
                        </m:groupChr>
                      </m:e>
                      <m:lim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𝒎</m:t>
                        </m:r>
                      </m:lim>
                    </m:limUpp>
                  </m:oMath>
                </a14:m>
                <a:r>
                  <a:rPr lang="zh-CN" altLang="en-US" b="1" dirty="0"/>
                  <a:t>分别记作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p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altLang="zh-CN" b="1" i="1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p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𝟑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altLang="zh-CN" b="1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⋯,</m:t>
                    </m:r>
                    <m:sSup>
                      <m:sSupPr>
                        <m:ctrlP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𝑹</m:t>
                        </m:r>
                      </m:e>
                      <m:sup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𝒎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zh-CN" altLang="en-US" b="1" dirty="0" smtClean="0"/>
                  <a:t>。</a:t>
                </a:r>
                <a:endParaRPr lang="en-US" altLang="zh-CN" b="1" dirty="0" smtClean="0"/>
              </a:p>
              <a:p>
                <a:r>
                  <a:rPr lang="zh-CN" altLang="en-US" b="1" dirty="0" smtClean="0"/>
                  <a:t>一般地，</a:t>
                </a:r>
                <a14:m>
                  <m:oMath xmlns:m="http://schemas.openxmlformats.org/officeDocument/2006/math">
                    <m:limUpp>
                      <m:limUppPr>
                        <m:ctrlP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limUppPr>
                      <m:e>
                        <m:groupChr>
                          <m:groupChrPr>
                            <m:chr m:val="⏞"/>
                            <m:pos m:val="top"/>
                            <m:vertJc m:val="bot"/>
                            <m:ctrlPr>
                              <a:rPr lang="en-US" altLang="zh-CN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m:rPr>
                                <m:brk/>
                              </m:rPr>
                              <a:rPr lang="en-US" altLang="zh-CN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𝑹</m:t>
                            </m:r>
                            <m:r>
                              <a:rPr lang="en-US" altLang="zh-CN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∘</m:t>
                            </m:r>
                            <m:r>
                              <a:rPr lang="en-US" altLang="zh-CN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𝑹</m:t>
                            </m:r>
                            <m:r>
                              <a:rPr lang="en-US" altLang="zh-CN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∘⋯∘</m:t>
                            </m:r>
                            <m:r>
                              <a:rPr lang="en-US" altLang="zh-CN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𝑹</m:t>
                            </m:r>
                          </m:e>
                        </m:groupChr>
                      </m:e>
                      <m:lim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𝒎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lim>
                    </m:limUpp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∘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𝑹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𝑹</m:t>
                        </m:r>
                      </m:e>
                      <m:sup>
                        <m:d>
                          <m:d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𝒎</m:t>
                            </m:r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e>
                        </m:d>
                      </m:sup>
                    </m:sSup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∘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𝑹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𝑹</m:t>
                        </m:r>
                      </m:e>
                      <m:sup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𝒎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zh-CN" altLang="en-US" b="1" dirty="0" smtClean="0"/>
                  <a:t>。</a:t>
                </a:r>
                <a:endParaRPr lang="en-US" altLang="zh-CN" b="1" dirty="0" smtClean="0"/>
              </a:p>
              <a:p>
                <a:endParaRPr lang="zh-CN" altLang="en-US" b="1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13503" y="1570360"/>
                <a:ext cx="8712968" cy="4968552"/>
              </a:xfrm>
              <a:blipFill rotWithShape="0">
                <a:blip r:embed="rId2"/>
                <a:stretch>
                  <a:fillRect l="-98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C87BA-7BB4-4FBB-8EE6-A30C0FB65631}" type="datetime1">
              <a:rPr lang="zh-CN" altLang="en-US" smtClean="0"/>
              <a:pPr/>
              <a:t>2020/11/9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0C485-3EAF-4318-915D-9216C2569B1B}" type="slidenum">
              <a:rPr lang="zh-CN" altLang="en-US" smtClean="0"/>
              <a:pPr/>
              <a:t>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702918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3-7 </a:t>
            </a:r>
            <a:r>
              <a:rPr lang="zh-CN" altLang="en-US" dirty="0"/>
              <a:t>复合关系和逆关系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179512" y="1412776"/>
                <a:ext cx="8517632" cy="4752528"/>
              </a:xfrm>
            </p:spPr>
            <p:txBody>
              <a:bodyPr>
                <a:normAutofit/>
              </a:bodyPr>
              <a:lstStyle/>
              <a:p>
                <a:r>
                  <a:rPr lang="zh-CN" altLang="en-US" b="1" dirty="0"/>
                  <a:t>集合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b="1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b="1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⋯,</m:t>
                    </m:r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𝒎</m:t>
                        </m:r>
                      </m:sub>
                    </m:sSub>
                    <m:r>
                      <a:rPr lang="en-US" altLang="zh-CN" b="1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zh-CN" altLang="en-US" b="1" dirty="0"/>
                  <a:t>到集合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𝒀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b="1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b="1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⋯,</m:t>
                    </m:r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</m:sub>
                    </m:sSub>
                    <m:r>
                      <a:rPr lang="en-US" altLang="zh-CN" b="1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zh-CN" altLang="en-US" b="1" dirty="0"/>
                  <a:t>有关系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𝑹</m:t>
                    </m:r>
                  </m:oMath>
                </a14:m>
                <a:r>
                  <a:rPr lang="zh-CN" altLang="en-US" b="1" dirty="0"/>
                  <a:t>，则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𝑴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𝑹</m:t>
                        </m:r>
                      </m:sub>
                    </m:sSub>
                    <m:r>
                      <a:rPr lang="en-US" altLang="zh-CN" b="1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  <m:sub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𝒊𝒋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b="1" dirty="0"/>
                  <a:t>表示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𝑹</m:t>
                    </m:r>
                  </m:oMath>
                </a14:m>
                <a:r>
                  <a:rPr lang="zh-CN" altLang="en-US" b="1" dirty="0"/>
                  <a:t>的关系矩阵，其中</a:t>
                </a:r>
                <a:endParaRPr lang="en-US" altLang="zh-CN" b="1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𝒊𝒋</m:t>
                        </m:r>
                      </m:sub>
                    </m:sSub>
                    <m:r>
                      <a:rPr lang="en-US" altLang="zh-CN" b="1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b="1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m:rPr>
                                  <m:brk m:alnAt="7"/>
                                </m:rPr>
                                <a:rPr lang="zh-CN" altLang="en-US" b="1" i="1">
                                  <a:latin typeface="Cambria Math" panose="02040503050406030204" pitchFamily="18" charset="0"/>
                                </a:rPr>
                                <m:t>，</m:t>
                              </m:r>
                              <m:r>
                                <a:rPr lang="zh-CN" altLang="en-US" b="1" i="1">
                                  <a:latin typeface="Cambria Math" panose="02040503050406030204" pitchFamily="18" charset="0"/>
                                </a:rPr>
                                <m:t>当</m:t>
                              </m:r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</m:sSub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𝒚</m:t>
                                      </m:r>
                                    </m:e>
                                    <m:sub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𝒋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m:rPr>
                                  <m:brk m:alnAt="7"/>
                                </m:rPr>
                                <a:rPr lang="en-US" altLang="zh-CN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𝑹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zh-CN" altLang="en-US" b="1" i="1">
                                  <a:latin typeface="Cambria Math" panose="02040503050406030204" pitchFamily="18" charset="0"/>
                                </a:rPr>
                                <m:t>，当</m:t>
                              </m:r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</m:sSub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𝒚</m:t>
                                      </m:r>
                                    </m:e>
                                    <m:sub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𝒋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zh-CN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∉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𝑹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zh-CN" altLang="en-US" b="1" dirty="0"/>
                  <a:t>  </a:t>
                </a:r>
                <a:r>
                  <a:rPr lang="en-US" altLang="zh-CN" b="1" dirty="0"/>
                  <a:t>(</a:t>
                </a:r>
                <a14:m>
                  <m:oMath xmlns:m="http://schemas.openxmlformats.org/officeDocument/2006/math"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𝒊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,⋯,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𝒎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;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𝒋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,⋯,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altLang="zh-CN" b="1" dirty="0" smtClean="0"/>
                  <a:t>)</a:t>
                </a:r>
              </a:p>
              <a:p>
                <a:r>
                  <a:rPr lang="zh-CN" altLang="en-US" b="1" dirty="0" smtClean="0"/>
                  <a:t>集合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𝒀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b="1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b="1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⋯,</m:t>
                    </m:r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</m:sub>
                    </m:sSub>
                    <m:r>
                      <a:rPr lang="en-US" altLang="zh-CN" b="1" i="1">
                        <a:latin typeface="Cambria Math" panose="02040503050406030204" pitchFamily="18" charset="0"/>
                      </a:rPr>
                      <m:t>}</m:t>
                    </m:r>
                    <m:r>
                      <m:rPr>
                        <m:nor/>
                      </m:rPr>
                      <a:rPr lang="zh-CN" altLang="en-US" b="1" dirty="0"/>
                      <m:t>到集合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𝒁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b="1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b="1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⋯,</m:t>
                    </m:r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𝒑</m:t>
                        </m:r>
                      </m:sub>
                    </m:sSub>
                    <m:r>
                      <a:rPr lang="en-US" altLang="zh-CN" b="1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zh-CN" altLang="en-US" b="1" dirty="0" smtClean="0"/>
                  <a:t> 有关系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𝑺</m:t>
                    </m:r>
                  </m:oMath>
                </a14:m>
                <a:r>
                  <a:rPr lang="zh-CN" altLang="en-US" b="1" dirty="0"/>
                  <a:t>，则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𝑴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𝑺</m:t>
                        </m:r>
                      </m:sub>
                    </m:sSub>
                    <m:r>
                      <a:rPr lang="en-US" altLang="zh-CN" b="1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𝒋</m:t>
                            </m:r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𝒌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b="1" dirty="0"/>
                  <a:t>表示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𝑹</m:t>
                    </m:r>
                  </m:oMath>
                </a14:m>
                <a:r>
                  <a:rPr lang="zh-CN" altLang="en-US" b="1" dirty="0"/>
                  <a:t>的关系矩阵，其中</a:t>
                </a:r>
                <a:endParaRPr lang="en-US" altLang="zh-CN" b="1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𝒊𝒋</m:t>
                        </m:r>
                      </m:sub>
                    </m:sSub>
                    <m:r>
                      <a:rPr lang="en-US" altLang="zh-CN" b="1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b="1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m:rPr>
                                  <m:brk m:alnAt="7"/>
                                </m:rPr>
                                <a:rPr lang="zh-CN" altLang="en-US" b="1" i="1">
                                  <a:latin typeface="Cambria Math" panose="02040503050406030204" pitchFamily="18" charset="0"/>
                                </a:rPr>
                                <m:t>，</m:t>
                              </m:r>
                              <m:r>
                                <a:rPr lang="zh-CN" altLang="en-US" b="1" i="1">
                                  <a:latin typeface="Cambria Math" panose="02040503050406030204" pitchFamily="18" charset="0"/>
                                </a:rPr>
                                <m:t>当</m:t>
                              </m:r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1" i="1" smtClean="0">
                                          <a:latin typeface="Cambria Math" panose="02040503050406030204" pitchFamily="18" charset="0"/>
                                        </a:rPr>
                                        <m:t>𝒚</m:t>
                                      </m:r>
                                    </m:e>
                                    <m:sub>
                                      <m:r>
                                        <a:rPr lang="en-US" altLang="zh-CN" b="1" i="1" smtClean="0">
                                          <a:latin typeface="Cambria Math" panose="02040503050406030204" pitchFamily="18" charset="0"/>
                                        </a:rPr>
                                        <m:t>𝒋</m:t>
                                      </m:r>
                                    </m:sub>
                                  </m:sSub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1" i="1" smtClean="0">
                                          <a:latin typeface="Cambria Math" panose="02040503050406030204" pitchFamily="18" charset="0"/>
                                        </a:rPr>
                                        <m:t>𝒛</m:t>
                                      </m:r>
                                    </m:e>
                                    <m:sub>
                                      <m:r>
                                        <a:rPr lang="en-US" altLang="zh-CN" b="1" i="1" smtClean="0">
                                          <a:latin typeface="Cambria Math" panose="02040503050406030204" pitchFamily="18" charset="0"/>
                                        </a:rPr>
                                        <m:t>𝒌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m:rPr>
                                  <m:brk m:alnAt="7"/>
                                </m:rPr>
                                <a:rPr lang="en-US" altLang="zh-CN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𝑺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zh-CN" altLang="en-US" b="1" i="1">
                                  <a:latin typeface="Cambria Math" panose="02040503050406030204" pitchFamily="18" charset="0"/>
                                </a:rPr>
                                <m:t>，当</m:t>
                              </m:r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𝒚</m:t>
                                      </m:r>
                                    </m:e>
                                    <m:sub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𝒋</m:t>
                                      </m:r>
                                    </m:sub>
                                  </m:sSub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𝒛</m:t>
                                      </m:r>
                                    </m:e>
                                    <m:sub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𝒌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zh-CN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∉</m:t>
                              </m:r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𝑺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zh-CN" altLang="en-US" b="1" dirty="0"/>
                  <a:t>  </a:t>
                </a:r>
                <a:r>
                  <a:rPr lang="en-US" altLang="zh-CN" b="1" dirty="0"/>
                  <a:t>(</a:t>
                </a:r>
                <a14:m>
                  <m:oMath xmlns:m="http://schemas.openxmlformats.org/officeDocument/2006/math">
                    <m:r>
                      <a:rPr lang="en-US" altLang="zh-CN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𝒋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,⋯,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𝒏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;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𝒌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,⋯,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𝒑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;</m:t>
                    </m:r>
                  </m:oMath>
                </a14:m>
                <a:r>
                  <a:rPr lang="en-US" altLang="zh-CN" b="1" dirty="0"/>
                  <a:t>)</a:t>
                </a:r>
                <a:endParaRPr lang="en-US" altLang="zh-CN" b="1" dirty="0" smtClean="0"/>
              </a:p>
              <a:p>
                <a:pPr algn="just"/>
                <a:endParaRPr lang="en-US" altLang="zh-CN" dirty="0" smtClean="0"/>
              </a:p>
              <a:p>
                <a:pPr marL="0" indent="0" algn="ctr">
                  <a:buNone/>
                </a:pPr>
                <a:endParaRPr lang="zh-CN" altLang="en-US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9512" y="1412776"/>
                <a:ext cx="8517632" cy="4752528"/>
              </a:xfrm>
              <a:blipFill rotWithShape="0">
                <a:blip r:embed="rId2"/>
                <a:stretch>
                  <a:fillRect l="-930" t="-1412" r="-78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C87BA-7BB4-4FBB-8EE6-A30C0FB65631}" type="datetime1">
              <a:rPr lang="zh-CN" altLang="en-US" smtClean="0"/>
              <a:pPr/>
              <a:t>2020/11/9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0C485-3EAF-4318-915D-9216C2569B1B}" type="slidenum">
              <a:rPr lang="zh-CN" altLang="en-US" smtClean="0"/>
              <a:pPr/>
              <a:t>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348680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3-7 </a:t>
            </a:r>
            <a:r>
              <a:rPr lang="zh-CN" altLang="en-US" dirty="0"/>
              <a:t>复合关系和逆关系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algn="just"/>
                <a:r>
                  <a:rPr lang="zh-CN" altLang="en-US" b="1" dirty="0" smtClean="0"/>
                  <a:t>复合关系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∘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𝑺</m:t>
                    </m:r>
                  </m:oMath>
                </a14:m>
                <a:r>
                  <a:rPr lang="zh-CN" altLang="en-US" b="1" dirty="0"/>
                  <a:t>的矩阵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𝑴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𝑹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∘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𝑺</m:t>
                        </m:r>
                      </m:sub>
                    </m:sSub>
                    <m:r>
                      <a:rPr lang="zh-CN" altLang="en-US" b="1" i="1">
                        <a:latin typeface="Cambria Math" panose="02040503050406030204" pitchFamily="18" charset="0"/>
                      </a:rPr>
                      <m:t>可</m:t>
                    </m:r>
                  </m:oMath>
                </a14:m>
                <a:r>
                  <a:rPr lang="zh-CN" altLang="en-US" b="1" dirty="0"/>
                  <a:t>构造如下：如果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𝒀</m:t>
                    </m:r>
                  </m:oMath>
                </a14:m>
                <a:r>
                  <a:rPr lang="zh-CN" altLang="en-US" b="1" dirty="0"/>
                  <a:t>至少有一个这样的元素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</m:oMath>
                </a14:m>
                <a:r>
                  <a:rPr lang="zh-CN" altLang="en-US" b="1" dirty="0"/>
                  <a:t>使得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𝒋</m:t>
                            </m:r>
                          </m:sub>
                        </m:sSub>
                      </m:e>
                    </m:d>
                    <m:r>
                      <m:rPr>
                        <m:brk m:alnAt="7"/>
                      </m:rP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𝑹</m:t>
                    </m:r>
                  </m:oMath>
                </a14:m>
                <a:r>
                  <a:rPr lang="zh-CN" altLang="en-US" b="1" dirty="0"/>
                  <a:t>且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𝒋</m:t>
                            </m:r>
                          </m:sub>
                        </m:sSub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  <m:sub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𝒌</m:t>
                            </m:r>
                          </m:sub>
                        </m:sSub>
                      </m:e>
                    </m:d>
                    <m:r>
                      <m:rPr>
                        <m:brk m:alnAt="7"/>
                      </m:rP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𝑺</m:t>
                    </m:r>
                  </m:oMath>
                </a14:m>
                <a:r>
                  <a:rPr lang="zh-CN" altLang="en-US" b="1" dirty="0"/>
                  <a:t>，则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  <m:sub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𝒌</m:t>
                            </m:r>
                          </m:sub>
                        </m:sSub>
                      </m:e>
                    </m:d>
                    <m:r>
                      <m:rPr>
                        <m:brk m:alnAt="7"/>
                      </m:rP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𝑹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∘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𝑺</m:t>
                    </m:r>
                  </m:oMath>
                </a14:m>
                <a:r>
                  <a:rPr lang="zh-CN" altLang="en-US" b="1" dirty="0"/>
                  <a:t>。当我们扫描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𝑴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𝑹</m:t>
                        </m:r>
                      </m:sub>
                    </m:sSub>
                  </m:oMath>
                </a14:m>
                <a:r>
                  <a:rPr lang="zh-CN" altLang="en-US" b="1" dirty="0"/>
                  <a:t>的第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𝒊</m:t>
                    </m:r>
                  </m:oMath>
                </a14:m>
                <a:r>
                  <a:rPr lang="zh-CN" altLang="en-US" b="1" dirty="0"/>
                  <a:t>行和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𝑴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𝑺</m:t>
                        </m:r>
                      </m:sub>
                    </m:sSub>
                  </m:oMath>
                </a14:m>
                <a:r>
                  <a:rPr lang="zh-CN" altLang="en-US" b="1" dirty="0"/>
                  <a:t>的第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zh-CN" altLang="en-US" b="1" dirty="0"/>
                  <a:t>列时，如若发现至少有一个这样的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𝒋</m:t>
                    </m:r>
                  </m:oMath>
                </a14:m>
                <a:r>
                  <a:rPr lang="zh-CN" altLang="en-US" b="1" dirty="0"/>
                  <a:t>，使得此行的第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𝒋</m:t>
                    </m:r>
                  </m:oMath>
                </a14:m>
                <a:r>
                  <a:rPr lang="zh-CN" altLang="en-US" b="1" dirty="0"/>
                  <a:t>个位置上的记入值和第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zh-CN" altLang="en-US" b="1" dirty="0"/>
                  <a:t>列的第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𝒋</m:t>
                    </m:r>
                  </m:oMath>
                </a14:m>
                <a:r>
                  <a:rPr lang="zh-CN" altLang="en-US" b="1" dirty="0"/>
                  <a:t>个位置上的记入值都是</a:t>
                </a:r>
                <a:r>
                  <a:rPr lang="en-US" altLang="zh-CN" b="1" dirty="0"/>
                  <a:t>1</a:t>
                </a:r>
                <a:r>
                  <a:rPr lang="zh-CN" altLang="en-US" b="1" dirty="0"/>
                  <a:t>时，则在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𝑴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𝑹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∘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𝑺</m:t>
                        </m:r>
                      </m:sub>
                    </m:sSub>
                  </m:oMath>
                </a14:m>
                <a:r>
                  <a:rPr lang="zh-CN" altLang="en-US" b="1" dirty="0"/>
                  <a:t>的第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𝒊</m:t>
                    </m:r>
                  </m:oMath>
                </a14:m>
                <a:r>
                  <a:rPr lang="zh-CN" altLang="en-US" b="1" dirty="0"/>
                  <a:t>行和第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zh-CN" altLang="en-US" b="1" dirty="0"/>
                  <a:t>列</a:t>
                </a:r>
                <a14:m>
                  <m:oMath xmlns:m="http://schemas.openxmlformats.org/officeDocument/2006/math"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𝒊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b="1" dirty="0"/>
                  <a:t>上的记入值亦是</a:t>
                </a:r>
                <a:r>
                  <a:rPr lang="en-US" altLang="zh-CN" b="1" dirty="0"/>
                  <a:t>1</a:t>
                </a:r>
                <a:r>
                  <a:rPr lang="zh-CN" altLang="en-US" b="1" dirty="0"/>
                  <a:t>，否则为</a:t>
                </a:r>
                <a:r>
                  <a:rPr lang="en-US" altLang="zh-CN" b="1" dirty="0"/>
                  <a:t>0.</a:t>
                </a:r>
              </a:p>
              <a:p>
                <a:pPr marL="0" indent="0" algn="just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      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𝑴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𝑹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∘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𝑺</m:t>
                        </m:r>
                      </m:sub>
                    </m:sSub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𝑴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𝑹</m:t>
                        </m:r>
                      </m:sub>
                    </m:sSub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∘</m:t>
                    </m:r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𝑴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𝑺</m:t>
                        </m:r>
                      </m:sub>
                    </m:sSub>
                    <m:r>
                      <a:rPr lang="en-US" altLang="zh-CN" b="1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𝒊𝒌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b="1" dirty="0"/>
                  <a:t>，其中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𝒊𝒌</m:t>
                        </m:r>
                      </m:sub>
                    </m:sSub>
                    <m:r>
                      <a:rPr lang="en-US" altLang="zh-CN" b="1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⋁"/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b="1" i="1">
                            <a:latin typeface="Cambria Math" panose="02040503050406030204" pitchFamily="18" charset="0"/>
                          </a:rPr>
                          <m:t>𝒋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  <m:sup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𝒏</m:t>
                        </m:r>
                      </m:sup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  <m:sub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𝒊𝒋</m:t>
                            </m:r>
                          </m:sub>
                        </m:sSub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∧</m:t>
                        </m:r>
                        <m:sSub>
                          <m:sSubPr>
                            <m:ctrlPr>
                              <a:rPr lang="en-US" altLang="zh-CN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US" altLang="zh-CN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𝒋𝒌</m:t>
                            </m:r>
                          </m:sub>
                        </m:sSub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altLang="zh-CN" b="1" dirty="0" smtClean="0"/>
              </a:p>
              <a:p>
                <a:pPr marL="0" indent="0" algn="just">
                  <a:buNone/>
                </a:pPr>
                <a:r>
                  <a:rPr lang="en-US" altLang="zh-CN" b="1" dirty="0"/>
                  <a:t> </a:t>
                </a:r>
                <a:r>
                  <a:rPr lang="en-US" altLang="zh-CN" b="1" dirty="0" smtClean="0"/>
                  <a:t> </a:t>
                </a:r>
                <a:r>
                  <a:rPr lang="zh-CN" altLang="en-US" b="1" dirty="0" smtClean="0"/>
                  <a:t>式中</a:t>
                </a:r>
                <a14:m>
                  <m:oMath xmlns:m="http://schemas.openxmlformats.org/officeDocument/2006/math">
                    <m:r>
                      <a:rPr lang="zh-CN" altLang="en-US" b="1" i="1" smtClean="0">
                        <a:latin typeface="Cambria Math" panose="02040503050406030204" pitchFamily="18" charset="0"/>
                      </a:rPr>
                      <m:t>∨</m:t>
                    </m:r>
                    <m:r>
                      <a:rPr lang="zh-CN" altLang="en-US" b="1" i="1">
                        <a:latin typeface="Cambria Math" panose="02040503050406030204" pitchFamily="18" charset="0"/>
                      </a:rPr>
                      <m:t>代表</m:t>
                    </m:r>
                  </m:oMath>
                </a14:m>
                <a:r>
                  <a:rPr lang="zh-CN" altLang="en-US" b="1" dirty="0" smtClean="0"/>
                  <a:t>逻辑加，满足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∨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∨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∨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∨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altLang="zh-CN" b="1" dirty="0" smtClean="0"/>
                  <a:t>;</a:t>
                </a:r>
                <a14:m>
                  <m:oMath xmlns:m="http://schemas.openxmlformats.org/officeDocument/2006/math">
                    <m:r>
                      <a:rPr lang="zh-CN" altLang="en-US" b="1" i="1" smtClean="0">
                        <a:latin typeface="Cambria Math" panose="02040503050406030204" pitchFamily="18" charset="0"/>
                      </a:rPr>
                      <m:t>∧</m:t>
                    </m:r>
                    <m:r>
                      <a:rPr lang="zh-CN" altLang="en-US" b="1" i="1">
                        <a:latin typeface="Cambria Math" panose="02040503050406030204" pitchFamily="18" charset="0"/>
                      </a:rPr>
                      <m:t>代表</m:t>
                    </m:r>
                  </m:oMath>
                </a14:m>
                <a:r>
                  <a:rPr lang="zh-CN" altLang="en-US" b="1" dirty="0" smtClean="0"/>
                  <a:t>逻辑</a:t>
                </a:r>
                <a:r>
                  <a:rPr lang="zh-CN" altLang="en-US" b="1" dirty="0"/>
                  <a:t>乘</a:t>
                </a:r>
                <a:r>
                  <a:rPr lang="zh-CN" altLang="en-US" b="1" dirty="0" smtClean="0"/>
                  <a:t>，</a:t>
                </a:r>
                <a:r>
                  <a:rPr lang="zh-CN" altLang="en-US" b="1" dirty="0"/>
                  <a:t>满足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𝟎</m:t>
                    </m:r>
                    <m:r>
                      <a:rPr lang="zh-CN" altLang="en-US" b="1" i="1">
                        <a:latin typeface="Cambria Math" panose="02040503050406030204" pitchFamily="18" charset="0"/>
                      </a:rPr>
                      <m:t>∧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zh-CN" altLang="en-US" b="1" i="1">
                        <a:latin typeface="Cambria Math" panose="02040503050406030204" pitchFamily="18" charset="0"/>
                      </a:rPr>
                      <m:t>∧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  <m:r>
                      <a:rPr lang="zh-CN" altLang="en-US" b="1" i="1">
                        <a:latin typeface="Cambria Math" panose="02040503050406030204" pitchFamily="18" charset="0"/>
                      </a:rPr>
                      <m:t>∧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  <m:r>
                      <a:rPr lang="zh-CN" altLang="en-US" b="1" i="1">
                        <a:latin typeface="Cambria Math" panose="02040503050406030204" pitchFamily="18" charset="0"/>
                      </a:rPr>
                      <m:t>∧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altLang="zh-CN" b="1" dirty="0" smtClean="0"/>
                  <a:t>.</a:t>
                </a:r>
                <a:endParaRPr lang="zh-CN" altLang="en-US" b="1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37" t="-1455" r="-1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C87BA-7BB4-4FBB-8EE6-A30C0FB65631}" type="datetime1">
              <a:rPr lang="zh-CN" altLang="en-US" smtClean="0"/>
              <a:pPr/>
              <a:t>2020/11/9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0C485-3EAF-4318-915D-9216C2569B1B}" type="slidenum">
              <a:rPr lang="zh-CN" altLang="en-US" smtClean="0"/>
              <a:pPr/>
              <a:t>56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645517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3-7 </a:t>
            </a:r>
            <a:r>
              <a:rPr lang="zh-CN" altLang="en-US" dirty="0"/>
              <a:t>复合关系和逆关系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67544" y="1052736"/>
                <a:ext cx="8229600" cy="5303614"/>
              </a:xfrm>
            </p:spPr>
            <p:txBody>
              <a:bodyPr>
                <a:normAutofit/>
              </a:bodyPr>
              <a:lstStyle/>
              <a:p>
                <a:r>
                  <a:rPr lang="zh-CN" altLang="en-US" b="1" dirty="0" smtClean="0">
                    <a:solidFill>
                      <a:srgbClr val="0000CC"/>
                    </a:solidFill>
                  </a:rPr>
                  <a:t>例题</a:t>
                </a:r>
                <a:r>
                  <a:rPr lang="en-US" altLang="zh-CN" b="1" dirty="0" smtClean="0">
                    <a:solidFill>
                      <a:srgbClr val="0000CC"/>
                    </a:solidFill>
                  </a:rPr>
                  <a:t>3</a:t>
                </a:r>
                <a:r>
                  <a:rPr lang="en-US" altLang="zh-CN" b="1" dirty="0" smtClean="0"/>
                  <a:t> </a:t>
                </a:r>
                <a:r>
                  <a:rPr lang="zh-CN" altLang="en-US" b="1" dirty="0" smtClean="0"/>
                  <a:t>给定集合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={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𝟒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zh-CN" altLang="en-US" b="1" dirty="0" smtClean="0"/>
                  <a:t>，在集合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zh-CN" altLang="en-US" b="1" dirty="0" smtClean="0"/>
                  <a:t>上定义两种关系。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⟨"/>
                            <m:endChr m:val="⟩"/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e>
                        </m:d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begChr m:val="⟨"/>
                            <m:endChr m:val="⟩"/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𝟑</m:t>
                            </m:r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𝟒</m:t>
                            </m:r>
                          </m:e>
                        </m:d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begChr m:val="⟨"/>
                            <m:endChr m:val="⟩"/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e>
                        </m:d>
                      </m:e>
                    </m:d>
                    <m:r>
                      <a:rPr lang="zh-CN" altLang="en-US" b="1" i="1">
                        <a:latin typeface="Cambria Math" panose="02040503050406030204" pitchFamily="18" charset="0"/>
                      </a:rPr>
                      <m:t>，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𝑺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={</m:t>
                    </m:r>
                    <m:d>
                      <m:dPr>
                        <m:begChr m:val="⟨"/>
                        <m:endChr m:val="⟩"/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𝟒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begChr m:val="⟨"/>
                        <m:endChr m:val="⟩"/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𝟓</m:t>
                        </m:r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begChr m:val="⟨"/>
                        <m:endChr m:val="⟩"/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begChr m:val="⟨"/>
                        <m:endChr m:val="⟩"/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zh-CN" altLang="en-US" b="1" dirty="0" smtClean="0"/>
                  <a:t>。求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∘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𝑺</m:t>
                    </m:r>
                  </m:oMath>
                </a14:m>
                <a:r>
                  <a:rPr lang="zh-CN" altLang="en-US" b="1" dirty="0" smtClean="0"/>
                  <a:t>和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𝑺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∘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𝑹</m:t>
                    </m:r>
                  </m:oMath>
                </a14:m>
                <a:r>
                  <a:rPr lang="zh-CN" altLang="en-US" b="1" dirty="0" smtClean="0"/>
                  <a:t>的矩阵。</a:t>
                </a:r>
                <a:endParaRPr lang="en-US" altLang="zh-CN" b="1" dirty="0" smtClean="0"/>
              </a:p>
              <a:p>
                <a:r>
                  <a:rPr lang="zh-CN" altLang="en-US" b="1" dirty="0" smtClean="0">
                    <a:solidFill>
                      <a:srgbClr val="0000CC"/>
                    </a:solidFill>
                  </a:rPr>
                  <a:t>解</a:t>
                </a:r>
                <a:r>
                  <a:rPr lang="en-US" altLang="zh-CN" b="1" dirty="0" smtClean="0">
                    <a:solidFill>
                      <a:srgbClr val="0000CC"/>
                    </a:solidFill>
                  </a:rPr>
                  <a:t>.</a:t>
                </a:r>
                <a:r>
                  <a:rPr lang="en-US" altLang="zh-CN" b="1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𝑴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𝑹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∘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𝑺</m:t>
                        </m:r>
                      </m:sub>
                    </m:sSub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  <m:e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e>
                                  <m:e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  <m:e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e>
                                  <m:e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  <m:e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  <m:e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  <m:e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  <m:e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e>
                                  <m:e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  <m:e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  <m:e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  <m:e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  <m:e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  <m:e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  <m:e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∘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b="1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  <m:e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  <m:e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  <m:e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  <m:e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e>
                                  <m:e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  <m:e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  <m:e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  <m:e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  <m:e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  <m:e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e>
                                  <m:e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  <m:e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  <m:e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  <m:e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  <m:e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altLang="zh-CN" b="1" i="1" dirty="0" smtClean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e>
                                    <m:e>
                                      <m:r>
                                        <a:rPr lang="en-US" altLang="zh-CN" b="1" i="1" smtClean="0"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e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e>
                                    <m:e>
                                      <m:r>
                                        <a:rPr lang="en-US" altLang="zh-CN" b="1" i="1" smtClean="0"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e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e>
                                    <m:e>
                                      <m:r>
                                        <a:rPr lang="en-US" altLang="zh-CN" b="1" i="1" smtClean="0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e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e>
                                    <m:e>
                                      <m:r>
                                        <a:rPr lang="en-US" altLang="zh-CN" b="1" i="1" smtClean="0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e>
                                    <m:e>
                                      <m:r>
                                        <a:rPr lang="en-US" altLang="zh-CN" b="1" i="1" smtClean="0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b="1" i="1" smtClean="0"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e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e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e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e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e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e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e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b="1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7544" y="1052736"/>
                <a:ext cx="8229600" cy="5303614"/>
              </a:xfrm>
              <a:blipFill rotWithShape="0">
                <a:blip r:embed="rId2"/>
                <a:stretch>
                  <a:fillRect l="-1037" t="-12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C87BA-7BB4-4FBB-8EE6-A30C0FB65631}" type="datetime1">
              <a:rPr lang="zh-CN" altLang="en-US" smtClean="0"/>
              <a:pPr/>
              <a:t>2020/11/9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0C485-3EAF-4318-915D-9216C2569B1B}" type="slidenum">
              <a:rPr lang="zh-CN" altLang="en-US" smtClean="0"/>
              <a:pPr/>
              <a:t>57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603604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3-7 </a:t>
            </a:r>
            <a:r>
              <a:rPr lang="zh-CN" altLang="en-US" dirty="0"/>
              <a:t>复合关系和逆关系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𝑴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𝑺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∘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𝑹</m:t>
                        </m:r>
                      </m:sub>
                    </m:sSub>
                    <m:r>
                      <a:rPr lang="en-US" altLang="zh-CN" b="1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b="1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  <m:e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  <m:e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  <m:e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  <m:e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e>
                                  <m:e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  <m:e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  <m:e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  <m:e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  <m:e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  <m:e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e>
                                  <m:e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  <m:e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  <m:e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  <m:e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  <m:e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  <m:r>
                      <a:rPr lang="en-US" altLang="zh-CN" b="1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∘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b="1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  <m:e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e>
                                  <m:e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  <m:e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e>
                                  <m:e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  <m:e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  <m:e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  <m:e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  <m:e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e>
                                  <m:e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  <m:e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  <m:e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  <m:e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  <m:e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  <m:e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  <m:e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endParaRPr lang="en-US" altLang="zh-CN" b="1" i="1" dirty="0" smtClean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e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e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e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e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e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e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b="1" i="1" smtClean="0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e>
                                    <m:e>
                                      <m:r>
                                        <a:rPr lang="en-US" altLang="zh-CN" b="1" i="1" smtClean="0"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e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e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e>
                                    <m:e>
                                      <m:r>
                                        <a:rPr lang="en-US" altLang="zh-CN" b="1" i="1" smtClean="0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e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e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e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e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e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b="1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C87BA-7BB4-4FBB-8EE6-A30C0FB65631}" type="datetime1">
              <a:rPr lang="zh-CN" altLang="en-US" smtClean="0"/>
              <a:pPr/>
              <a:t>2020/11/9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0C485-3EAF-4318-915D-9216C2569B1B}" type="slidenum">
              <a:rPr lang="zh-CN" altLang="en-US" smtClean="0"/>
              <a:pPr/>
              <a:t>58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397529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3-7 </a:t>
            </a:r>
            <a:r>
              <a:rPr lang="zh-CN" altLang="en-US" dirty="0"/>
              <a:t>复合关系和逆关系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67544" y="1340768"/>
                <a:ext cx="8676456" cy="5016900"/>
              </a:xfrm>
            </p:spPr>
            <p:txBody>
              <a:bodyPr>
                <a:normAutofit/>
              </a:bodyPr>
              <a:lstStyle/>
              <a:p>
                <a:r>
                  <a:rPr lang="zh-CN" altLang="en-US" b="1" dirty="0" smtClean="0">
                    <a:solidFill>
                      <a:srgbClr val="0000CC"/>
                    </a:solidFill>
                  </a:rPr>
                  <a:t>定义</a:t>
                </a:r>
                <a:r>
                  <a:rPr lang="en-US" altLang="zh-CN" b="1" dirty="0" smtClean="0">
                    <a:solidFill>
                      <a:srgbClr val="0000CC"/>
                    </a:solidFill>
                  </a:rPr>
                  <a:t>3-7.2 </a:t>
                </a:r>
                <a:r>
                  <a:rPr lang="zh-CN" altLang="en-US" b="1" dirty="0" smtClean="0"/>
                  <a:t>设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𝑹</m:t>
                    </m:r>
                  </m:oMath>
                </a14:m>
                <a:r>
                  <a:rPr lang="zh-CN" altLang="en-US" b="1" dirty="0" smtClean="0"/>
                  <a:t>为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zh-CN" altLang="en-US" b="1" dirty="0" smtClean="0"/>
                  <a:t>到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𝒀</m:t>
                    </m:r>
                  </m:oMath>
                </a14:m>
                <a:r>
                  <a:rPr lang="zh-CN" altLang="en-US" b="1" dirty="0" smtClean="0"/>
                  <a:t>的二元关系，如将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𝑹</m:t>
                    </m:r>
                  </m:oMath>
                </a14:m>
                <a:r>
                  <a:rPr lang="zh-CN" altLang="en-US" b="1" dirty="0" smtClean="0"/>
                  <a:t>中每一序偶的元素顺序互换，所得到的集合称为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solidFill>
                          <a:srgbClr val="CC0099"/>
                        </a:solidFill>
                        <a:latin typeface="Cambria Math" panose="02040503050406030204" pitchFamily="18" charset="0"/>
                      </a:rPr>
                      <m:t>𝑹</m:t>
                    </m:r>
                  </m:oMath>
                </a14:m>
                <a:r>
                  <a:rPr lang="zh-CN" altLang="en-US" b="1" dirty="0" smtClean="0">
                    <a:solidFill>
                      <a:srgbClr val="CC0099"/>
                    </a:solidFill>
                  </a:rPr>
                  <a:t>的逆关系。记作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1" i="1" smtClean="0">
                            <a:solidFill>
                              <a:srgbClr val="CC0099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 smtClean="0">
                            <a:solidFill>
                              <a:srgbClr val="CC0099"/>
                            </a:solidFill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p>
                        <m:r>
                          <a:rPr lang="en-US" altLang="zh-CN" b="1" i="1" smtClean="0">
                            <a:solidFill>
                              <a:srgbClr val="CC0099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sup>
                    </m:sSup>
                  </m:oMath>
                </a14:m>
                <a:r>
                  <a:rPr lang="zh-CN" altLang="en-US" b="1" dirty="0" smtClean="0"/>
                  <a:t>，即</a:t>
                </a:r>
                <a:endParaRPr lang="en-US" altLang="zh-CN" b="1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p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</m:sup>
                      </m:sSup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={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|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d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𝑹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altLang="zh-CN" b="1" dirty="0" smtClean="0"/>
              </a:p>
              <a:p>
                <a:r>
                  <a:rPr lang="zh-CN" altLang="en-US" b="1" dirty="0" smtClean="0"/>
                  <a:t>注：</a:t>
                </a:r>
                <a:r>
                  <a:rPr lang="en-US" altLang="zh-CN" b="1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𝑹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=</m:t>
                    </m:r>
                    <m:sSup>
                      <m:sSupPr>
                        <m:ctrlP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altLang="zh-CN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𝑹</m:t>
                            </m:r>
                          </m:e>
                          <m:sup>
                            <m:r>
                              <a:rPr lang="en-US" altLang="zh-CN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𝒄</m:t>
                            </m:r>
                          </m:sup>
                        </m:sSup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𝒄</m:t>
                        </m:r>
                      </m:sup>
                    </m:sSup>
                    <m:r>
                      <a:rPr lang="zh-CN" alt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。</m:t>
                    </m:r>
                  </m:oMath>
                </a14:m>
                <a:endParaRPr lang="en-US" altLang="zh-CN" b="1" i="1" dirty="0" smtClean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altLang="zh-CN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d>
                      <m:r>
                        <a:rPr lang="en-US" altLang="zh-CN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𝑹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⇔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altLang="zh-CN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altLang="zh-CN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altLang="zh-CN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p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𝒄</m:t>
                          </m:r>
                        </m:sup>
                      </m:sSup>
                      <m:r>
                        <a:rPr lang="en-US" altLang="zh-CN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⇔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altLang="zh-CN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d>
                      <m:r>
                        <a:rPr lang="en-US" altLang="zh-CN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CN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𝑹</m:t>
                                  </m:r>
                                </m:e>
                                <m:sup>
                                  <m:r>
                                    <a:rPr lang="en-US" altLang="zh-CN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𝒄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𝒄</m:t>
                          </m:r>
                        </m:sup>
                      </m:sSup>
                      <m:r>
                        <a:rPr lang="zh-CN" alt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。</m:t>
                      </m:r>
                    </m:oMath>
                  </m:oMathPara>
                </a14:m>
                <a:endParaRPr lang="en-US" altLang="zh-CN" b="1" dirty="0" smtClean="0">
                  <a:ea typeface="Cambria Math" panose="02040503050406030204" pitchFamily="18" charset="0"/>
                </a:endParaRPr>
              </a:p>
              <a:p>
                <a:r>
                  <a:rPr lang="zh-CN" altLang="en-US" b="1" dirty="0" smtClean="0">
                    <a:solidFill>
                      <a:srgbClr val="0000CC"/>
                    </a:solidFill>
                  </a:rPr>
                  <a:t>定理</a:t>
                </a:r>
                <a:r>
                  <a:rPr lang="en-US" altLang="zh-CN" b="1" dirty="0" smtClean="0">
                    <a:solidFill>
                      <a:srgbClr val="0000CC"/>
                    </a:solidFill>
                  </a:rPr>
                  <a:t>3-7.1 </a:t>
                </a:r>
                <a:r>
                  <a:rPr lang="zh-CN" altLang="en-US" b="1" dirty="0" smtClean="0"/>
                  <a:t>设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zh-CN" altLang="en-US" b="1" dirty="0" smtClean="0"/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zh-CN" altLang="en-US" b="1" dirty="0" smtClean="0"/>
                  <a:t>都是从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zh-CN" altLang="en-US" b="1" dirty="0" smtClean="0"/>
                  <a:t>到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𝑩</m:t>
                    </m:r>
                  </m:oMath>
                </a14:m>
                <a:r>
                  <a:rPr lang="zh-CN" altLang="en-US" b="1" dirty="0" smtClean="0"/>
                  <a:t>的二元关系，则下列各式成立。</a:t>
                </a:r>
                <a:endParaRPr lang="en-US" altLang="zh-CN" b="1" dirty="0" smtClean="0"/>
              </a:p>
              <a:p>
                <a:pPr lvl="1"/>
                <a:r>
                  <a:rPr lang="en-US" altLang="zh-CN" b="1" dirty="0" smtClean="0"/>
                  <a:t>(1)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𝑹</m:t>
                            </m:r>
                          </m:e>
                          <m:sub>
                            <m:r>
                              <a:rPr lang="en-US" altLang="zh-CN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∪</m:t>
                        </m:r>
                        <m:sSub>
                          <m:sSubPr>
                            <m:ctrlPr>
                              <a:rPr lang="en-US" altLang="zh-CN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𝑹</m:t>
                            </m:r>
                          </m:e>
                          <m:sub>
                            <m:r>
                              <a:rPr lang="en-US" altLang="zh-CN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𝒄</m:t>
                        </m:r>
                      </m:sup>
                    </m:sSup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  <m:sup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𝒄</m:t>
                        </m:r>
                      </m:sup>
                    </m:sSubSup>
                    <m:r>
                      <a:rPr lang="zh-CN" altLang="en-US" b="1" i="1">
                        <a:latin typeface="Cambria Math" panose="02040503050406030204" pitchFamily="18" charset="0"/>
                      </a:rPr>
                      <m:t>∪</m:t>
                    </m:r>
                    <m:sSubSup>
                      <m:sSubSup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  <m:sup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𝒄</m:t>
                        </m:r>
                      </m:sup>
                    </m:sSubSup>
                  </m:oMath>
                </a14:m>
                <a:endParaRPr lang="en-US" altLang="zh-CN" b="1" dirty="0" smtClean="0"/>
              </a:p>
              <a:p>
                <a:pPr lvl="1"/>
                <a:r>
                  <a:rPr lang="en-US" altLang="zh-CN" b="1" dirty="0" smtClean="0"/>
                  <a:t>(2)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𝑹</m:t>
                            </m:r>
                          </m:e>
                          <m:sub>
                            <m:r>
                              <a:rPr lang="en-US" altLang="zh-CN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∩</m:t>
                        </m:r>
                        <m:sSub>
                          <m:sSubPr>
                            <m:ctrlPr>
                              <a:rPr lang="en-US" altLang="zh-CN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𝑹</m:t>
                            </m:r>
                          </m:e>
                          <m:sub>
                            <m:r>
                              <a:rPr lang="en-US" altLang="zh-CN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𝒄</m:t>
                        </m:r>
                      </m:sup>
                    </m:sSup>
                    <m:r>
                      <a:rPr lang="en-US" altLang="zh-CN" b="1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  <m:sup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𝒄</m:t>
                        </m:r>
                      </m:sup>
                    </m:sSubSup>
                    <m:r>
                      <a:rPr lang="zh-CN" altLang="en-US" b="1" i="1" smtClean="0">
                        <a:latin typeface="Cambria Math" panose="02040503050406030204" pitchFamily="18" charset="0"/>
                      </a:rPr>
                      <m:t>∩</m:t>
                    </m:r>
                    <m:sSubSup>
                      <m:sSubSup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  <m:sup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𝒄</m:t>
                        </m:r>
                      </m:sup>
                    </m:sSubSup>
                  </m:oMath>
                </a14:m>
                <a:endParaRPr lang="en-US" altLang="zh-CN" b="1" dirty="0" smtClean="0"/>
              </a:p>
              <a:p>
                <a:pPr lvl="1"/>
                <a:r>
                  <a:rPr lang="en-US" altLang="zh-CN" b="1" dirty="0" smtClean="0"/>
                  <a:t>(3)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𝑩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𝒄</m:t>
                        </m:r>
                      </m:sup>
                    </m:sSup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𝑩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𝑨</m:t>
                    </m:r>
                  </m:oMath>
                </a14:m>
                <a:endParaRPr lang="en-US" altLang="zh-CN" b="1" dirty="0" smtClean="0">
                  <a:ea typeface="Cambria Math" panose="02040503050406030204" pitchFamily="18" charset="0"/>
                </a:endParaRPr>
              </a:p>
              <a:p>
                <a:pPr lvl="1"/>
                <a:r>
                  <a:rPr lang="en-US" altLang="zh-CN" b="1" dirty="0" smtClean="0"/>
                  <a:t>(4)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̅"/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𝑹</m:t>
                            </m:r>
                          </m:e>
                        </m:acc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𝒄</m:t>
                        </m:r>
                      </m:sup>
                    </m:sSup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p>
                          <m:sSup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𝑹</m:t>
                            </m:r>
                          </m:e>
                          <m:sup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𝒄</m:t>
                            </m:r>
                          </m:sup>
                        </m:sSup>
                      </m:e>
                    </m:acc>
                  </m:oMath>
                </a14:m>
                <a:r>
                  <a:rPr lang="zh-CN" altLang="en-US" b="1" dirty="0" smtClean="0"/>
                  <a:t>，这里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zh-CN" altLang="en-US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</m:acc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𝑩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𝑹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endParaRPr lang="en-US" altLang="zh-CN" b="1" dirty="0" smtClean="0">
                  <a:ea typeface="Cambria Math" panose="02040503050406030204" pitchFamily="18" charset="0"/>
                </a:endParaRPr>
              </a:p>
              <a:p>
                <a:pPr lvl="1"/>
                <a:r>
                  <a:rPr lang="en-US" altLang="zh-CN" b="1" dirty="0" smtClean="0"/>
                  <a:t>(5)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𝑹</m:t>
                            </m:r>
                          </m:e>
                          <m:sub>
                            <m:r>
                              <a:rPr lang="en-US" altLang="zh-CN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𝑹</m:t>
                            </m:r>
                          </m:e>
                          <m:sub>
                            <m:r>
                              <a:rPr lang="en-US" altLang="zh-CN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𝒄</m:t>
                        </m:r>
                      </m:sup>
                    </m:sSup>
                    <m:r>
                      <a:rPr lang="en-US" altLang="zh-CN" b="1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  <m:sup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𝒄</m:t>
                        </m:r>
                      </m:sup>
                    </m:sSubSup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  <m:sup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𝒄</m:t>
                        </m:r>
                      </m:sup>
                    </m:sSubSup>
                  </m:oMath>
                </a14:m>
                <a:endParaRPr lang="zh-CN" altLang="en-US" b="1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7544" y="1340768"/>
                <a:ext cx="8676456" cy="5016900"/>
              </a:xfrm>
              <a:blipFill rotWithShape="0">
                <a:blip r:embed="rId2"/>
                <a:stretch>
                  <a:fillRect l="-984" t="-1337" b="-206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C87BA-7BB4-4FBB-8EE6-A30C0FB65631}" type="datetime1">
              <a:rPr lang="zh-CN" altLang="en-US" smtClean="0"/>
              <a:pPr/>
              <a:t>2020/11/9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0C485-3EAF-4318-915D-9216C2569B1B}" type="slidenum">
              <a:rPr lang="zh-CN" altLang="en-US" smtClean="0"/>
              <a:pPr/>
              <a:t>59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73533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3-1 </a:t>
            </a:r>
            <a:r>
              <a:rPr lang="zh-CN" altLang="en-US" dirty="0"/>
              <a:t>集合的概念和表示法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323528" y="1124744"/>
                <a:ext cx="8496944" cy="5040560"/>
              </a:xfrm>
            </p:spPr>
            <p:txBody>
              <a:bodyPr>
                <a:normAutofit/>
              </a:bodyPr>
              <a:lstStyle/>
              <a:p>
                <a:r>
                  <a:rPr lang="zh-CN" altLang="en-US" b="1" dirty="0" smtClean="0">
                    <a:solidFill>
                      <a:srgbClr val="0000CC"/>
                    </a:solidFill>
                  </a:rPr>
                  <a:t>定义</a:t>
                </a:r>
                <a:r>
                  <a:rPr lang="en-US" altLang="zh-CN" b="1" dirty="0" smtClean="0">
                    <a:solidFill>
                      <a:srgbClr val="0000CC"/>
                    </a:solidFill>
                  </a:rPr>
                  <a:t>3-1.2 </a:t>
                </a:r>
                <a:r>
                  <a:rPr lang="zh-CN" altLang="en-US" b="1" dirty="0" smtClean="0"/>
                  <a:t>如果集合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zh-CN" altLang="en-US" b="1" dirty="0" smtClean="0"/>
                  <a:t>的每一个元素都属于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𝑩</m:t>
                    </m:r>
                  </m:oMath>
                </a14:m>
                <a:r>
                  <a:rPr lang="zh-CN" altLang="en-US" b="1" dirty="0" smtClean="0"/>
                  <a:t>，但集合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𝑩</m:t>
                    </m:r>
                  </m:oMath>
                </a14:m>
                <a:r>
                  <a:rPr lang="zh-CN" altLang="en-US" b="1" dirty="0" smtClean="0"/>
                  <a:t>中至少有一个元素不属于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zh-CN" altLang="en-US" b="1" dirty="0" smtClean="0"/>
                  <a:t>，则称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zh-CN" altLang="en-US" b="1" dirty="0" smtClean="0"/>
                  <a:t>为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𝑩</m:t>
                    </m:r>
                  </m:oMath>
                </a14:m>
                <a:r>
                  <a:rPr lang="zh-CN" altLang="en-US" b="1" dirty="0" smtClean="0"/>
                  <a:t>的</a:t>
                </a:r>
                <a:r>
                  <a:rPr lang="zh-CN" altLang="en-US" b="1" dirty="0" smtClean="0">
                    <a:solidFill>
                      <a:srgbClr val="CC0099"/>
                    </a:solidFill>
                  </a:rPr>
                  <a:t>真子集</a:t>
                </a:r>
                <a:r>
                  <a:rPr lang="zh-CN" altLang="en-US" b="1" dirty="0" smtClean="0"/>
                  <a:t>，记作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⊂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𝑩</m:t>
                    </m:r>
                  </m:oMath>
                </a14:m>
                <a:r>
                  <a:rPr lang="zh-CN" altLang="en-US" b="1" dirty="0" smtClean="0"/>
                  <a:t>。</a:t>
                </a:r>
                <a:endParaRPr lang="en-US" altLang="zh-CN" b="1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⊂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𝑩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⇔(∀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)(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𝑨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𝑩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)∧(∃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)(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𝑩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∉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𝑨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b="1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⊂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𝑩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⇔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𝑨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⊆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𝑩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𝑨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𝑩</m:t>
                    </m:r>
                  </m:oMath>
                </a14:m>
                <a:endParaRPr lang="en-US" altLang="zh-CN" b="1" dirty="0" smtClean="0"/>
              </a:p>
              <a:p>
                <a:r>
                  <a:rPr lang="zh-CN" altLang="en-US" b="1" dirty="0" smtClean="0">
                    <a:solidFill>
                      <a:srgbClr val="0000CC"/>
                    </a:solidFill>
                  </a:rPr>
                  <a:t>定义</a:t>
                </a:r>
                <a:r>
                  <a:rPr lang="en-US" altLang="zh-CN" b="1" dirty="0" smtClean="0">
                    <a:solidFill>
                      <a:srgbClr val="0000CC"/>
                    </a:solidFill>
                  </a:rPr>
                  <a:t>3-1.3 </a:t>
                </a:r>
                <a:r>
                  <a:rPr lang="zh-CN" altLang="en-US" b="1" dirty="0" smtClean="0"/>
                  <a:t>不包含任何元素的集合是空集，记作</a:t>
                </a:r>
                <a14:m>
                  <m:oMath xmlns:m="http://schemas.openxmlformats.org/officeDocument/2006/math">
                    <m:r>
                      <a:rPr lang="zh-CN" altLang="en-US" b="1" i="1" smtClean="0">
                        <a:latin typeface="Cambria Math" panose="02040503050406030204" pitchFamily="18" charset="0"/>
                      </a:rPr>
                      <m:t>∅</m:t>
                    </m:r>
                  </m:oMath>
                </a14:m>
                <a:r>
                  <a:rPr lang="zh-CN" altLang="en-US" b="1" dirty="0" smtClean="0"/>
                  <a:t>。</a:t>
                </a:r>
                <a:endParaRPr lang="en-US" altLang="zh-CN" b="1" dirty="0" smtClean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zh-CN" altLang="en-US" b="1" i="1" smtClean="0">
                        <a:latin typeface="Cambria Math" panose="02040503050406030204" pitchFamily="18" charset="0"/>
                      </a:rPr>
                      <m:t>∅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={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𝒑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)∧¬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𝒑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)}</m:t>
                    </m:r>
                  </m:oMath>
                </a14:m>
                <a:r>
                  <a:rPr lang="zh-CN" altLang="en-US" b="1" dirty="0" smtClean="0"/>
                  <a:t>，</a:t>
                </a:r>
                <a:r>
                  <a:rPr lang="en-US" altLang="zh-CN" b="1" dirty="0"/>
                  <a:t> 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𝒑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b="1" dirty="0" smtClean="0"/>
                  <a:t>是任意谓词</a:t>
                </a:r>
                <a:endParaRPr lang="en-US" altLang="zh-CN" b="1" dirty="0" smtClean="0"/>
              </a:p>
              <a:p>
                <a:pPr lvl="1" algn="just"/>
                <a14:m>
                  <m:oMath xmlns:m="http://schemas.openxmlformats.org/officeDocument/2006/math">
                    <m:r>
                      <a:rPr lang="zh-CN" altLang="en-US" b="1" i="1" smtClean="0">
                        <a:latin typeface="Cambria Math" panose="02040503050406030204" pitchFamily="18" charset="0"/>
                      </a:rPr>
                      <m:t>∅≠{</m:t>
                    </m:r>
                    <m:r>
                      <a:rPr lang="en-US" altLang="zh-CN" b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  <m:r>
                      <a:rPr lang="en-US" altLang="zh-CN" b="1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zh-CN" altLang="en-US" b="1" dirty="0" smtClean="0"/>
                  <a:t>，但</a:t>
                </a:r>
                <a14:m>
                  <m:oMath xmlns:m="http://schemas.openxmlformats.org/officeDocument/2006/math">
                    <m:r>
                      <a:rPr lang="zh-CN" altLang="en-US" b="1" i="1">
                        <a:latin typeface="Cambria Math" panose="02040503050406030204" pitchFamily="18" charset="0"/>
                      </a:rPr>
                      <m:t>∅</m:t>
                    </m:r>
                    <m:r>
                      <a:rPr lang="zh-CN" altLang="en-US" b="1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altLang="zh-CN" b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∅}</m:t>
                    </m:r>
                  </m:oMath>
                </a14:m>
                <a:r>
                  <a:rPr lang="zh-CN" altLang="en-US" b="1" dirty="0" smtClean="0"/>
                  <a:t>。</a:t>
                </a:r>
                <a:endParaRPr lang="en-US" altLang="zh-CN" b="1" dirty="0" smtClean="0"/>
              </a:p>
              <a:p>
                <a:pPr algn="just"/>
                <a:r>
                  <a:rPr lang="zh-CN" altLang="en-US" b="1" dirty="0" smtClean="0">
                    <a:solidFill>
                      <a:srgbClr val="0000CC"/>
                    </a:solidFill>
                  </a:rPr>
                  <a:t>定理</a:t>
                </a:r>
                <a:r>
                  <a:rPr lang="en-US" altLang="zh-CN" b="1" dirty="0" smtClean="0">
                    <a:solidFill>
                      <a:srgbClr val="0000CC"/>
                    </a:solidFill>
                  </a:rPr>
                  <a:t>3-1.2 </a:t>
                </a:r>
                <a:r>
                  <a:rPr lang="zh-CN" altLang="en-US" b="1" dirty="0" smtClean="0"/>
                  <a:t>对于任意一个集合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zh-CN" altLang="en-US" b="1" dirty="0" smtClean="0"/>
                  <a:t>，</a:t>
                </a:r>
                <a14:m>
                  <m:oMath xmlns:m="http://schemas.openxmlformats.org/officeDocument/2006/math">
                    <m:r>
                      <a:rPr lang="zh-CN" altLang="en-US" b="1" i="1" dirty="0" smtClean="0">
                        <a:latin typeface="Cambria Math" panose="02040503050406030204" pitchFamily="18" charset="0"/>
                      </a:rPr>
                      <m:t>∅⊆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zh-CN" altLang="en-US" b="1" dirty="0" smtClean="0"/>
                  <a:t>。</a:t>
                </a:r>
                <a:endParaRPr lang="en-US" altLang="zh-CN" b="1" dirty="0" smtClean="0"/>
              </a:p>
              <a:p>
                <a:pPr lvl="1" algn="just"/>
                <a:r>
                  <a:rPr lang="zh-CN" altLang="en-US" b="1" dirty="0" smtClean="0"/>
                  <a:t>对于非空集合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zh-CN" altLang="en-US" b="1" dirty="0" smtClean="0"/>
                  <a:t>，至少有两个不同的子集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zh-CN" altLang="en-US" b="1" dirty="0" smtClean="0"/>
                  <a:t>和</a:t>
                </a:r>
                <a14:m>
                  <m:oMath xmlns:m="http://schemas.openxmlformats.org/officeDocument/2006/math">
                    <m:r>
                      <a:rPr lang="zh-CN" altLang="en-US" b="1" i="1">
                        <a:latin typeface="Cambria Math" panose="02040503050406030204" pitchFamily="18" charset="0"/>
                      </a:rPr>
                      <m:t>∅</m:t>
                    </m:r>
                  </m:oMath>
                </a14:m>
                <a:r>
                  <a:rPr lang="zh-CN" altLang="en-US" b="1" dirty="0" smtClean="0"/>
                  <a:t>，称为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zh-CN" altLang="en-US" b="1" dirty="0" smtClean="0"/>
                  <a:t>的</a:t>
                </a:r>
                <a:r>
                  <a:rPr lang="zh-CN" altLang="en-US" b="1" dirty="0" smtClean="0">
                    <a:solidFill>
                      <a:srgbClr val="CC0099"/>
                    </a:solidFill>
                  </a:rPr>
                  <a:t>平凡子集</a:t>
                </a:r>
                <a:r>
                  <a:rPr lang="zh-CN" altLang="en-US" b="1" dirty="0" smtClean="0"/>
                  <a:t>。</a:t>
                </a:r>
                <a:endParaRPr lang="zh-CN" altLang="en-US" b="1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3528" y="1124744"/>
                <a:ext cx="8496944" cy="5040560"/>
              </a:xfrm>
              <a:blipFill rotWithShape="0">
                <a:blip r:embed="rId2"/>
                <a:stretch>
                  <a:fillRect l="-933" t="-1332" r="-473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C87BA-7BB4-4FBB-8EE6-A30C0FB65631}" type="datetime1">
              <a:rPr lang="zh-CN" altLang="en-US" smtClean="0"/>
              <a:pPr/>
              <a:t>2020/11/9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0C485-3EAF-4318-915D-9216C2569B1B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992702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3-7 </a:t>
            </a:r>
            <a:r>
              <a:rPr lang="zh-CN" altLang="en-US" dirty="0"/>
              <a:t>复合关系和逆关系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b="1" dirty="0" smtClean="0"/>
                  <a:t>证</a:t>
                </a:r>
                <a:r>
                  <a:rPr lang="en-US" altLang="zh-CN" b="1" dirty="0" smtClean="0"/>
                  <a:t>. (1)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𝑹</m:t>
                                </m:r>
                              </m:e>
                              <m:sub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∪</m:t>
                            </m:r>
                            <m:sSub>
                              <m:sSubPr>
                                <m:ctrlPr>
                                  <a:rPr lang="en-US" altLang="zh-CN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𝑹</m:t>
                                </m:r>
                              </m:e>
                              <m:sub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𝟐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𝒄</m:t>
                        </m:r>
                      </m:sup>
                    </m:sSup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⇔</m:t>
                    </m:r>
                    <m:d>
                      <m:dPr>
                        <m:begChr m:val="⟨"/>
                        <m:endChr m:val="⟩"/>
                        <m:ctrlP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𝒚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endParaRPr lang="en-US" altLang="zh-CN" b="1" dirty="0" smtClean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b="1" i="1" smtClean="0">
                          <a:latin typeface="Cambria Math" panose="02040503050406030204" pitchFamily="18" charset="0"/>
                        </a:rPr>
                        <m:t>⇔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altLang="zh-CN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altLang="zh-CN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en-US" altLang="zh-CN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altLang="zh-CN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∨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altLang="zh-CN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altLang="zh-CN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en-US" altLang="zh-CN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altLang="zh-CN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altLang="zh-CN" b="1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b="1" i="1">
                          <a:latin typeface="Cambria Math" panose="02040503050406030204" pitchFamily="18" charset="0"/>
                        </a:rPr>
                        <m:t>⇔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altLang="zh-CN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</m:d>
                      <m:r>
                        <a:rPr lang="en-US" altLang="zh-CN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bSup>
                        <m:sSubSupPr>
                          <m:ctrlPr>
                            <a:rPr lang="en-US" altLang="zh-CN" b="1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𝒄</m:t>
                          </m:r>
                        </m:sup>
                      </m:sSubSup>
                      <m:r>
                        <a:rPr lang="en-US" altLang="zh-CN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∨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altLang="zh-CN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</m:d>
                      <m:r>
                        <a:rPr lang="en-US" altLang="zh-CN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bSup>
                        <m:sSubSupPr>
                          <m:ctrlPr>
                            <a:rPr lang="en-US" altLang="zh-CN" b="1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  <m:sup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𝒄</m:t>
                          </m:r>
                        </m:sup>
                      </m:sSubSup>
                    </m:oMath>
                  </m:oMathPara>
                </a14:m>
                <a:endParaRPr lang="en-US" altLang="zh-CN" b="1" i="1" dirty="0" smtClean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b="1" i="1">
                          <a:latin typeface="Cambria Math" panose="02040503050406030204" pitchFamily="18" charset="0"/>
                        </a:rPr>
                        <m:t>⇔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altLang="zh-CN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</m:d>
                      <m:r>
                        <a:rPr lang="en-US" altLang="zh-CN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bSup>
                        <m:sSubSupPr>
                          <m:ctrlPr>
                            <a:rPr lang="en-US" altLang="zh-CN" b="1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𝒄</m:t>
                          </m:r>
                        </m:sup>
                      </m:sSubSup>
                      <m:r>
                        <a:rPr lang="zh-CN" altLang="en-US" b="1" i="1">
                          <a:latin typeface="Cambria Math" panose="02040503050406030204" pitchFamily="18" charset="0"/>
                        </a:rPr>
                        <m:t>∪</m:t>
                      </m:r>
                      <m:sSubSup>
                        <m:sSubSupPr>
                          <m:ctrlPr>
                            <a:rPr lang="en-US" altLang="zh-CN" b="1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  <m:sup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𝒄</m:t>
                          </m:r>
                        </m:sup>
                      </m:sSubSup>
                    </m:oMath>
                  </m:oMathPara>
                </a14:m>
                <a:endParaRPr lang="en-US" altLang="zh-CN" b="1" dirty="0" smtClean="0"/>
              </a:p>
              <a:p>
                <a:pPr marL="0" indent="0">
                  <a:buNone/>
                </a:pPr>
                <a:r>
                  <a:rPr lang="en-US" altLang="zh-CN" b="1" dirty="0" smtClean="0"/>
                  <a:t>(4)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𝒚</m:t>
                        </m:r>
                      </m:e>
                    </m:d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̅"/>
                                <m:ctrlP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𝑹</m:t>
                                </m:r>
                              </m:e>
                            </m:acc>
                          </m:e>
                        </m:d>
                      </m:e>
                      <m:sup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𝒄</m:t>
                        </m:r>
                      </m:sup>
                    </m:sSup>
                    <m:r>
                      <a:rPr lang="zh-CN" altLang="en-US" b="1" i="1">
                        <a:latin typeface="Cambria Math" panose="02040503050406030204" pitchFamily="18" charset="0"/>
                      </a:rPr>
                      <m:t>⇔</m:t>
                    </m:r>
                    <m:d>
                      <m:dPr>
                        <m:begChr m:val="⟨"/>
                        <m:endChr m:val="⟩"/>
                        <m:ctrlP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𝒚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acc>
                      <m:accPr>
                        <m:chr m:val="̅"/>
                        <m:ctrlP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𝑹</m:t>
                        </m:r>
                      </m:e>
                    </m:acc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⇔</m:t>
                    </m:r>
                    <m:d>
                      <m:dPr>
                        <m:begChr m:val="⟨"/>
                        <m:endChr m:val="⟩"/>
                        <m:ctrlP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𝒚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∉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𝑹</m:t>
                    </m:r>
                  </m:oMath>
                </a14:m>
                <a:endParaRPr lang="en-US" altLang="zh-CN" b="1" i="1" dirty="0" smtClean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⇔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altLang="zh-CN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</m:d>
                      <m:r>
                        <a:rPr lang="en-US" altLang="zh-CN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∉</m:t>
                      </m:r>
                      <m:sSup>
                        <m:sSup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𝑹</m:t>
                          </m:r>
                        </m:e>
                        <m:sup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𝒄</m:t>
                          </m:r>
                        </m:sup>
                      </m:sSup>
                      <m:r>
                        <a:rPr lang="zh-CN" altLang="en-US" b="1" i="1">
                          <a:latin typeface="Cambria Math" panose="02040503050406030204" pitchFamily="18" charset="0"/>
                        </a:rPr>
                        <m:t>⇔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altLang="zh-CN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</m:d>
                      <m:r>
                        <a:rPr lang="en-US" altLang="zh-CN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acc>
                        <m:accPr>
                          <m:chr m:val="̅"/>
                          <m:ctrlPr>
                            <a:rPr lang="en-US" altLang="zh-CN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p>
                            <m:sSupPr>
                              <m:ctrlP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p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sup>
                          </m:sSup>
                        </m:e>
                      </m:acc>
                    </m:oMath>
                  </m:oMathPara>
                </a14:m>
                <a:endParaRPr lang="en-US" altLang="zh-CN" b="1" dirty="0" smtClean="0"/>
              </a:p>
              <a:p>
                <a:pPr marL="0" indent="0">
                  <a:buNone/>
                </a:pPr>
                <a:r>
                  <a:rPr lang="en-US" altLang="zh-CN" b="1" dirty="0" smtClean="0"/>
                  <a:t>(5) </a:t>
                </a:r>
                <a:r>
                  <a:rPr lang="zh-CN" altLang="en-US" b="1" dirty="0" smtClean="0"/>
                  <a:t>因为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∩</m:t>
                    </m:r>
                    <m:acc>
                      <m:accPr>
                        <m:chr m:val="̅"/>
                        <m:ctrlP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𝑹</m:t>
                            </m:r>
                          </m:e>
                          <m:sub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e>
                    </m:acc>
                  </m:oMath>
                </a14:m>
                <a:r>
                  <a:rPr lang="zh-CN" altLang="en-US" b="1" dirty="0" smtClean="0"/>
                  <a:t>，故有</a:t>
                </a:r>
                <a:endParaRPr lang="en-US" altLang="zh-CN" b="1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b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b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</m:sup>
                      </m:sSup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b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altLang="zh-CN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∩</m:t>
                          </m:r>
                          <m:acc>
                            <m:accPr>
                              <m:chr m:val="̅"/>
                              <m:ctrlPr>
                                <a:rPr lang="en-US" altLang="zh-CN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altLang="zh-CN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𝑹</m:t>
                                  </m:r>
                                </m:e>
                                <m:sub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</m:e>
                          </m:acc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𝒄</m:t>
                          </m:r>
                        </m:sup>
                      </m:sSup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CN" b="1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𝒄</m:t>
                          </m:r>
                        </m:sup>
                      </m:sSubSup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∩</m:t>
                      </m:r>
                      <m:sSup>
                        <m:sSup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̅"/>
                                  <m:ctrlPr>
                                    <a:rPr lang="en-US" altLang="zh-CN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altLang="zh-CN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𝑹</m:t>
                                      </m:r>
                                    </m:e>
                                    <m:sub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𝟐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𝒄</m:t>
                          </m:r>
                        </m:sup>
                      </m:sSup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CN" b="1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𝒄</m:t>
                          </m:r>
                        </m:sup>
                      </m:sSubSup>
                      <m:r>
                        <a:rPr lang="en-US" altLang="zh-CN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∩</m:t>
                      </m:r>
                      <m:acc>
                        <m:accPr>
                          <m:chr m:val="̅"/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sSubSup>
                            <m:sSubSupPr>
                              <m:ctrlPr>
                                <a:rPr lang="en-US" altLang="zh-CN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b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b>
                            <m:sup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𝒄</m:t>
                              </m:r>
                            </m:sup>
                          </m:sSubSup>
                        </m:e>
                      </m:acc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CN" b="1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𝒄</m:t>
                          </m:r>
                        </m:sup>
                      </m:sSubSup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US" altLang="zh-CN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altLang="zh-CN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b>
                        <m:sup>
                          <m:r>
                            <a:rPr lang="en-US" altLang="zh-CN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𝒄</m:t>
                          </m:r>
                        </m:sup>
                      </m:sSubSup>
                    </m:oMath>
                  </m:oMathPara>
                </a14:m>
                <a:endParaRPr lang="zh-CN" altLang="en-US" b="1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185" t="-14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C87BA-7BB4-4FBB-8EE6-A30C0FB65631}" type="datetime1">
              <a:rPr lang="zh-CN" altLang="en-US" smtClean="0"/>
              <a:pPr/>
              <a:t>2020/11/9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0C485-3EAF-4318-915D-9216C2569B1B}" type="slidenum">
              <a:rPr lang="zh-CN" altLang="en-US" smtClean="0"/>
              <a:pPr/>
              <a:t>60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946737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3-7 </a:t>
            </a:r>
            <a:r>
              <a:rPr lang="zh-CN" altLang="en-US" dirty="0"/>
              <a:t>复合关系和逆关系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lnSpc>
                    <a:spcPct val="150000"/>
                  </a:lnSpc>
                </a:pPr>
                <a:r>
                  <a:rPr lang="zh-CN" altLang="en-US" b="1" dirty="0" smtClean="0">
                    <a:solidFill>
                      <a:srgbClr val="0000CC"/>
                    </a:solidFill>
                  </a:rPr>
                  <a:t>定理</a:t>
                </a:r>
                <a:r>
                  <a:rPr lang="en-US" altLang="zh-CN" b="1" dirty="0" smtClean="0">
                    <a:solidFill>
                      <a:srgbClr val="0000CC"/>
                    </a:solidFill>
                  </a:rPr>
                  <a:t>3-7.2 </a:t>
                </a:r>
                <a:r>
                  <a:rPr lang="zh-CN" altLang="en-US" b="1" dirty="0" smtClean="0"/>
                  <a:t>设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𝑻</m:t>
                    </m:r>
                  </m:oMath>
                </a14:m>
                <a:r>
                  <a:rPr lang="zh-CN" altLang="en-US" b="1" dirty="0" smtClean="0"/>
                  <a:t>为从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zh-CN" altLang="en-US" b="1" dirty="0" smtClean="0"/>
                  <a:t>到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𝒀</m:t>
                    </m:r>
                  </m:oMath>
                </a14:m>
                <a:r>
                  <a:rPr lang="zh-CN" altLang="en-US" b="1" dirty="0" smtClean="0"/>
                  <a:t>的关系，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𝑺</m:t>
                    </m:r>
                  </m:oMath>
                </a14:m>
                <a:r>
                  <a:rPr lang="zh-CN" altLang="en-US" b="1" dirty="0" smtClean="0"/>
                  <a:t>为从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𝒀</m:t>
                    </m:r>
                  </m:oMath>
                </a14:m>
                <a:r>
                  <a:rPr lang="zh-CN" altLang="en-US" b="1" dirty="0" smtClean="0"/>
                  <a:t>到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𝒁</m:t>
                    </m:r>
                  </m:oMath>
                </a14:m>
                <a:r>
                  <a:rPr lang="zh-CN" altLang="en-US" b="1" dirty="0" smtClean="0"/>
                  <a:t>的关系，证明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1" i="1" smtClean="0">
                            <a:solidFill>
                              <a:srgbClr val="CC0099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 smtClean="0">
                            <a:solidFill>
                              <a:srgbClr val="CC0099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1" i="1" smtClean="0">
                            <a:solidFill>
                              <a:srgbClr val="CC0099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  <m:r>
                          <a:rPr lang="en-US" altLang="zh-CN" b="1" i="1" smtClean="0">
                            <a:solidFill>
                              <a:srgbClr val="CC009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∘</m:t>
                        </m:r>
                        <m:r>
                          <a:rPr lang="en-US" altLang="zh-CN" b="1" i="1" smtClean="0">
                            <a:solidFill>
                              <a:srgbClr val="CC009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𝑺</m:t>
                        </m:r>
                        <m:r>
                          <a:rPr lang="en-US" altLang="zh-CN" b="1" i="1" smtClean="0">
                            <a:solidFill>
                              <a:srgbClr val="CC0099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zh-CN" b="1" i="1" smtClean="0">
                            <a:solidFill>
                              <a:srgbClr val="CC0099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sup>
                    </m:sSup>
                    <m:r>
                      <a:rPr lang="en-US" altLang="zh-CN" b="1" i="1" smtClean="0">
                        <a:solidFill>
                          <a:srgbClr val="CC0099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b="1" i="1" smtClean="0">
                            <a:solidFill>
                              <a:srgbClr val="CC0099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 smtClean="0">
                            <a:solidFill>
                              <a:srgbClr val="CC0099"/>
                            </a:solidFill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  <m:sup>
                        <m:r>
                          <a:rPr lang="en-US" altLang="zh-CN" b="1" i="1" smtClean="0">
                            <a:solidFill>
                              <a:srgbClr val="CC0099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sup>
                    </m:sSup>
                    <m:r>
                      <a:rPr lang="en-US" altLang="zh-CN" b="1" i="1" smtClean="0">
                        <a:solidFill>
                          <a:srgbClr val="CC0099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∘</m:t>
                    </m:r>
                    <m:sSup>
                      <m:sSupPr>
                        <m:ctrlPr>
                          <a:rPr lang="en-US" altLang="zh-CN" b="1" i="1" smtClean="0">
                            <a:solidFill>
                              <a:srgbClr val="CC009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 smtClean="0">
                            <a:solidFill>
                              <a:srgbClr val="CC009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𝑻</m:t>
                        </m:r>
                      </m:e>
                      <m:sup>
                        <m:r>
                          <a:rPr lang="en-US" altLang="zh-CN" b="1" i="1" smtClean="0">
                            <a:solidFill>
                              <a:srgbClr val="CC009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𝒄</m:t>
                        </m:r>
                      </m:sup>
                    </m:sSup>
                  </m:oMath>
                </a14:m>
                <a:r>
                  <a:rPr lang="zh-CN" altLang="en-US" b="1" dirty="0" smtClean="0"/>
                  <a:t>。</a:t>
                </a:r>
                <a:endParaRPr lang="en-US" altLang="zh-CN" b="1" dirty="0" smtClean="0"/>
              </a:p>
              <a:p>
                <a:pPr>
                  <a:lnSpc>
                    <a:spcPct val="150000"/>
                  </a:lnSpc>
                </a:pPr>
                <a:r>
                  <a:rPr lang="zh-CN" altLang="en-US" b="1" dirty="0" smtClean="0"/>
                  <a:t>证</a:t>
                </a:r>
                <a:r>
                  <a:rPr lang="en-US" altLang="zh-CN" b="1" dirty="0" smtClean="0"/>
                  <a:t>.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𝑻</m:t>
                            </m:r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∘</m:t>
                            </m:r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𝑺</m:t>
                            </m:r>
                          </m:e>
                        </m:d>
                      </m:e>
                      <m:sup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𝒄</m:t>
                        </m:r>
                      </m:sup>
                    </m:sSup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⇔</m:t>
                    </m:r>
                    <m:d>
                      <m:dPr>
                        <m:begChr m:val="⟨"/>
                        <m:endChr m:val="⟩"/>
                        <m:ctrlP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𝒛</m:t>
                        </m:r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𝑻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∘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𝑺</m:t>
                    </m:r>
                  </m:oMath>
                </a14:m>
                <a:endParaRPr lang="en-US" altLang="zh-CN" b="1" i="1" dirty="0" smtClean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⇔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(∃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𝒚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)(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𝒚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𝒀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∧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altLang="zh-CN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</m:d>
                      <m:r>
                        <a:rPr lang="en-US" altLang="zh-CN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𝑻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∧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altLang="zh-CN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𝒛</m:t>
                          </m:r>
                        </m:e>
                      </m:d>
                      <m:r>
                        <a:rPr lang="en-US" altLang="zh-CN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𝑺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b="1" dirty="0" smtClean="0"/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⇔(∃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𝒚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)(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𝒚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𝒀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∧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altLang="zh-CN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altLang="zh-CN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𝑻</m:t>
                          </m:r>
                        </m:e>
                        <m:sup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𝒄</m:t>
                          </m:r>
                        </m:sup>
                      </m:sSup>
                      <m:r>
                        <a:rPr lang="en-US" altLang="zh-CN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∧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altLang="zh-CN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𝒛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</m:d>
                      <m:r>
                        <a:rPr lang="en-US" altLang="zh-CN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altLang="zh-CN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𝑺</m:t>
                          </m:r>
                        </m:e>
                        <m:sup>
                          <m:r>
                            <a:rPr lang="en-US" altLang="zh-CN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𝒄</m:t>
                          </m:r>
                        </m:sup>
                      </m:sSup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b="1" dirty="0"/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⇔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altLang="zh-CN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𝒛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altLang="zh-CN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altLang="zh-CN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p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𝒄</m:t>
                          </m:r>
                        </m:sup>
                      </m:sSup>
                      <m:r>
                        <a:rPr lang="en-US" altLang="zh-CN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∘</m:t>
                      </m:r>
                      <m:sSup>
                        <m:sSupPr>
                          <m:ctrlPr>
                            <a:rPr lang="en-US" altLang="zh-CN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𝑻</m:t>
                          </m:r>
                        </m:e>
                        <m:sup>
                          <m:r>
                            <a:rPr lang="en-US" altLang="zh-CN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𝒄</m:t>
                          </m:r>
                        </m:sup>
                      </m:sSup>
                    </m:oMath>
                  </m:oMathPara>
                </a14:m>
                <a:endParaRPr lang="en-US" altLang="zh-CN" b="1" dirty="0" smtClean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C87BA-7BB4-4FBB-8EE6-A30C0FB65631}" type="datetime1">
              <a:rPr lang="zh-CN" altLang="en-US" smtClean="0"/>
              <a:pPr/>
              <a:t>2020/11/9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0C485-3EAF-4318-915D-9216C2569B1B}" type="slidenum">
              <a:rPr lang="zh-CN" altLang="en-US" smtClean="0"/>
              <a:pPr/>
              <a:t>61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40977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3-7 </a:t>
            </a:r>
            <a:r>
              <a:rPr lang="zh-CN" altLang="en-US" dirty="0"/>
              <a:t>复合关系和逆关系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lnSpc>
                    <a:spcPct val="150000"/>
                  </a:lnSpc>
                </a:pPr>
                <a:r>
                  <a:rPr lang="zh-CN" altLang="en-US" b="1" dirty="0" smtClean="0">
                    <a:solidFill>
                      <a:srgbClr val="0000CC"/>
                    </a:solidFill>
                  </a:rPr>
                  <a:t>定理</a:t>
                </a:r>
                <a:r>
                  <a:rPr lang="en-US" altLang="zh-CN" b="1" dirty="0">
                    <a:solidFill>
                      <a:srgbClr val="0000CC"/>
                    </a:solidFill>
                  </a:rPr>
                  <a:t>3-7.3 </a:t>
                </a:r>
                <a:r>
                  <a:rPr lang="zh-CN" altLang="en-US" b="1" dirty="0"/>
                  <a:t>设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𝑹</m:t>
                    </m:r>
                  </m:oMath>
                </a14:m>
                <a:r>
                  <a:rPr lang="zh-CN" altLang="en-US" b="1" dirty="0"/>
                  <a:t>为</a:t>
                </a:r>
                <a14:m>
                  <m:oMath xmlns:m="http://schemas.openxmlformats.org/officeDocument/2006/math"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zh-CN" altLang="en-US" b="1" dirty="0"/>
                  <a:t>上的二元关系，则</a:t>
                </a:r>
                <a:endParaRPr lang="en-US" altLang="zh-CN" b="1" dirty="0"/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b="1" i="1" smtClean="0">
                        <a:solidFill>
                          <a:srgbClr val="CC00CC"/>
                        </a:solidFill>
                        <a:latin typeface="Cambria Math" panose="02040503050406030204" pitchFamily="18" charset="0"/>
                      </a:rPr>
                      <m:t>𝑹</m:t>
                    </m:r>
                  </m:oMath>
                </a14:m>
                <a:r>
                  <a:rPr lang="zh-CN" altLang="en-US" b="1" dirty="0">
                    <a:solidFill>
                      <a:srgbClr val="CC00CC"/>
                    </a:solidFill>
                  </a:rPr>
                  <a:t>是对称的，当且仅当</a:t>
                </a:r>
                <a14:m>
                  <m:oMath xmlns:m="http://schemas.openxmlformats.org/officeDocument/2006/math">
                    <m:r>
                      <a:rPr lang="en-US" altLang="zh-CN" b="1" i="1">
                        <a:solidFill>
                          <a:srgbClr val="CC00CC"/>
                        </a:solidFill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altLang="zh-CN" b="1" i="1">
                        <a:solidFill>
                          <a:srgbClr val="CC00CC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b="1" i="1">
                            <a:solidFill>
                              <a:srgbClr val="CC00CC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>
                            <a:solidFill>
                              <a:srgbClr val="CC00CC"/>
                            </a:solidFill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p>
                        <m:r>
                          <a:rPr lang="en-US" altLang="zh-CN" b="1" i="1">
                            <a:solidFill>
                              <a:srgbClr val="CC00CC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sup>
                    </m:sSup>
                  </m:oMath>
                </a14:m>
                <a:r>
                  <a:rPr lang="zh-CN" altLang="en-US" b="1" dirty="0">
                    <a:solidFill>
                      <a:srgbClr val="CC00CC"/>
                    </a:solidFill>
                  </a:rPr>
                  <a:t>。</a:t>
                </a:r>
                <a:endParaRPr lang="en-US" altLang="zh-CN" b="1" dirty="0">
                  <a:solidFill>
                    <a:srgbClr val="CC00CC"/>
                  </a:solidFill>
                </a:endParaRP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b="1" i="1">
                        <a:solidFill>
                          <a:srgbClr val="CC00CC"/>
                        </a:solidFill>
                        <a:latin typeface="Cambria Math" panose="02040503050406030204" pitchFamily="18" charset="0"/>
                      </a:rPr>
                      <m:t>𝑹</m:t>
                    </m:r>
                  </m:oMath>
                </a14:m>
                <a:r>
                  <a:rPr lang="zh-CN" altLang="en-US" b="1" dirty="0">
                    <a:solidFill>
                      <a:srgbClr val="CC00CC"/>
                    </a:solidFill>
                  </a:rPr>
                  <a:t>是反对称的，当且仅当</a:t>
                </a:r>
                <a14:m>
                  <m:oMath xmlns:m="http://schemas.openxmlformats.org/officeDocument/2006/math">
                    <m:r>
                      <a:rPr lang="en-US" altLang="zh-CN" b="1" i="1">
                        <a:solidFill>
                          <a:srgbClr val="CC00CC"/>
                        </a:solidFill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altLang="zh-CN" b="1" i="1">
                        <a:solidFill>
                          <a:srgbClr val="CC00C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∩</m:t>
                    </m:r>
                    <m:sSup>
                      <m:sSupPr>
                        <m:ctrlPr>
                          <a:rPr lang="en-US" altLang="zh-CN" b="1" i="1">
                            <a:solidFill>
                              <a:srgbClr val="CC00CC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>
                            <a:solidFill>
                              <a:srgbClr val="CC00CC"/>
                            </a:solidFill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p>
                        <m:r>
                          <a:rPr lang="en-US" altLang="zh-CN" b="1" i="1">
                            <a:solidFill>
                              <a:srgbClr val="CC00CC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sup>
                    </m:sSup>
                    <m:r>
                      <a:rPr lang="en-US" altLang="zh-CN" b="1" i="1">
                        <a:solidFill>
                          <a:srgbClr val="CC00C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⊆</m:t>
                    </m:r>
                    <m:sSub>
                      <m:sSubPr>
                        <m:ctrlPr>
                          <a:rPr lang="en-US" altLang="zh-CN" b="1" i="1">
                            <a:solidFill>
                              <a:srgbClr val="CC00C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solidFill>
                              <a:srgbClr val="CC00C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𝑰</m:t>
                        </m:r>
                      </m:e>
                      <m:sub>
                        <m:r>
                          <a:rPr lang="en-US" altLang="zh-CN" b="1" i="1">
                            <a:solidFill>
                              <a:srgbClr val="CC00C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𝑿</m:t>
                        </m:r>
                      </m:sub>
                    </m:sSub>
                  </m:oMath>
                </a14:m>
                <a:r>
                  <a:rPr lang="zh-CN" altLang="en-US" b="1" dirty="0">
                    <a:solidFill>
                      <a:srgbClr val="CC00CC"/>
                    </a:solidFill>
                  </a:rPr>
                  <a:t>。</a:t>
                </a:r>
                <a:endParaRPr lang="en-US" altLang="zh-CN" b="1" dirty="0">
                  <a:solidFill>
                    <a:srgbClr val="CC00CC"/>
                  </a:solidFill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b="1" dirty="0" smtClean="0"/>
                  <a:t>证</a:t>
                </a:r>
                <a:r>
                  <a:rPr lang="en-US" altLang="zh-CN" b="1" dirty="0" smtClean="0"/>
                  <a:t>. (1) </a:t>
                </a:r>
                <a:r>
                  <a:rPr lang="zh-CN" altLang="en-US" b="1" dirty="0" smtClean="0"/>
                  <a:t>因为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𝑹</m:t>
                    </m:r>
                  </m:oMath>
                </a14:m>
                <a:r>
                  <a:rPr lang="zh-CN" altLang="en-US" b="1" dirty="0"/>
                  <a:t>是对称的</a:t>
                </a:r>
                <a:r>
                  <a:rPr lang="zh-CN" altLang="en-US" b="1" dirty="0" smtClean="0"/>
                  <a:t>，故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𝑹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⇔</m:t>
                    </m:r>
                    <m:d>
                      <m:dPr>
                        <m:begChr m:val="⟨"/>
                        <m:endChr m:val="⟩"/>
                        <m:ctrlP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𝒚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𝑹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⇔</m:t>
                    </m:r>
                    <m:d>
                      <m:dPr>
                        <m:begChr m:val="⟨"/>
                        <m:endChr m:val="⟩"/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d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𝑹</m:t>
                        </m:r>
                      </m:e>
                      <m:sup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𝒄</m:t>
                        </m:r>
                      </m:sup>
                    </m:sSup>
                  </m:oMath>
                </a14:m>
                <a:r>
                  <a:rPr lang="zh-CN" altLang="en-US" b="1" dirty="0" smtClean="0"/>
                  <a:t>，所以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p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𝒄</m:t>
                        </m:r>
                      </m:sup>
                    </m:sSup>
                  </m:oMath>
                </a14:m>
                <a:r>
                  <a:rPr lang="zh-CN" altLang="en-US" b="1" dirty="0"/>
                  <a:t>。</a:t>
                </a:r>
                <a:endParaRPr lang="en-US" altLang="zh-CN" b="1" dirty="0"/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altLang="zh-CN" b="1" dirty="0" smtClean="0"/>
                  <a:t>  </a:t>
                </a:r>
                <a:r>
                  <a:rPr lang="zh-CN" altLang="en-US" b="1" dirty="0" smtClean="0"/>
                  <a:t>反之，若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p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𝒄</m:t>
                        </m:r>
                      </m:sup>
                    </m:sSup>
                  </m:oMath>
                </a14:m>
                <a:r>
                  <a:rPr lang="zh-CN" altLang="en-US" b="1" dirty="0" smtClean="0"/>
                  <a:t>。因为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d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𝑹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⇔</m:t>
                    </m:r>
                    <m:d>
                      <m:dPr>
                        <m:begChr m:val="⟨"/>
                        <m:endChr m:val="⟩"/>
                        <m:ctrlP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𝒚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𝑹</m:t>
                        </m:r>
                      </m:e>
                      <m:sup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𝒄</m:t>
                        </m:r>
                      </m:sup>
                    </m:sSup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⇔</m:t>
                    </m:r>
                    <m:d>
                      <m:dPr>
                        <m:begChr m:val="⟨"/>
                        <m:endChr m:val="⟩"/>
                        <m:ctrlP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𝒚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𝑹</m:t>
                    </m:r>
                  </m:oMath>
                </a14:m>
                <a:r>
                  <a:rPr lang="zh-CN" altLang="en-US" b="1" dirty="0" smtClean="0"/>
                  <a:t>，所以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𝑹</m:t>
                    </m:r>
                  </m:oMath>
                </a14:m>
                <a:r>
                  <a:rPr lang="zh-CN" altLang="en-US" b="1" dirty="0"/>
                  <a:t>是对称</a:t>
                </a:r>
                <a:r>
                  <a:rPr lang="zh-CN" altLang="en-US" b="1" dirty="0" smtClean="0"/>
                  <a:t>的。</a:t>
                </a:r>
                <a:endParaRPr lang="zh-CN" altLang="en-US" b="1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C87BA-7BB4-4FBB-8EE6-A30C0FB65631}" type="datetime1">
              <a:rPr lang="zh-CN" altLang="en-US" smtClean="0"/>
              <a:pPr/>
              <a:t>2020/11/9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0C485-3EAF-4318-915D-9216C2569B1B}" type="slidenum">
              <a:rPr lang="zh-CN" altLang="en-US" smtClean="0"/>
              <a:pPr/>
              <a:t>62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624466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3-7 </a:t>
            </a:r>
            <a:r>
              <a:rPr lang="zh-CN" altLang="en-US" dirty="0"/>
              <a:t>复合关系和逆关系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b="1" dirty="0" smtClean="0">
                    <a:solidFill>
                      <a:srgbClr val="0000CC"/>
                    </a:solidFill>
                  </a:rPr>
                  <a:t>例题</a:t>
                </a:r>
                <a:r>
                  <a:rPr lang="en-US" altLang="zh-CN" b="1" dirty="0">
                    <a:solidFill>
                      <a:srgbClr val="0000CC"/>
                    </a:solidFill>
                  </a:rPr>
                  <a:t>4</a:t>
                </a:r>
                <a:r>
                  <a:rPr lang="en-US" altLang="zh-CN" b="1" dirty="0"/>
                  <a:t> </a:t>
                </a:r>
                <a:r>
                  <a:rPr lang="zh-CN" altLang="en-US" b="1" dirty="0"/>
                  <a:t>给定集合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𝒂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𝒃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</m:d>
                  </m:oMath>
                </a14:m>
                <a:r>
                  <a:rPr lang="zh-CN" altLang="en-US" b="1" dirty="0"/>
                  <a:t>，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𝑹</m:t>
                    </m:r>
                  </m:oMath>
                </a14:m>
                <a:r>
                  <a:rPr lang="zh-CN" altLang="en-US" b="1" dirty="0"/>
                  <a:t>是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zh-CN" altLang="en-US" b="1" dirty="0"/>
                  <a:t>上的二元关系，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𝑹</m:t>
                    </m:r>
                  </m:oMath>
                </a14:m>
                <a:r>
                  <a:rPr lang="zh-CN" altLang="en-US" b="1" dirty="0"/>
                  <a:t>的关系矩阵</a:t>
                </a:r>
                <a:endParaRPr lang="en-US" altLang="zh-CN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𝑹</m:t>
                          </m:r>
                        </m:sub>
                      </m:sSub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e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e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e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zh-CN" b="1" dirty="0"/>
              </a:p>
              <a:p>
                <a:pPr marL="0" indent="0">
                  <a:buNone/>
                </a:pPr>
                <a:r>
                  <a:rPr lang="zh-CN" altLang="en-US" b="1" dirty="0"/>
                  <a:t>  求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p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𝒄</m:t>
                        </m:r>
                      </m:sup>
                    </m:sSup>
                  </m:oMath>
                </a14:m>
                <a:r>
                  <a:rPr lang="zh-CN" altLang="en-US" b="1" dirty="0"/>
                  <a:t>和</a:t>
                </a:r>
                <a14:m>
                  <m:oMath xmlns:m="http://schemas.openxmlformats.org/officeDocument/2006/math"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∘</m:t>
                    </m:r>
                    <m:sSup>
                      <m:sSupPr>
                        <m:ctrlPr>
                          <a:rPr lang="en-US" altLang="zh-CN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𝑹</m:t>
                        </m:r>
                      </m:e>
                      <m:sup>
                        <m:r>
                          <a:rPr lang="en-US" altLang="zh-CN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𝒄</m:t>
                        </m:r>
                      </m:sup>
                    </m:sSup>
                  </m:oMath>
                </a14:m>
                <a:r>
                  <a:rPr lang="zh-CN" altLang="en-US" b="1" dirty="0"/>
                  <a:t>的关系矩阵。</a:t>
                </a:r>
              </a:p>
              <a:p>
                <a:r>
                  <a:rPr lang="zh-CN" altLang="en-US" b="1" dirty="0" smtClean="0">
                    <a:solidFill>
                      <a:srgbClr val="0000CC"/>
                    </a:solidFill>
                  </a:rPr>
                  <a:t>解</a:t>
                </a:r>
                <a:r>
                  <a:rPr lang="en-US" altLang="zh-CN" b="1" dirty="0" smtClean="0"/>
                  <a:t>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𝑴</m:t>
                        </m:r>
                      </m:e>
                      <m:sub>
                        <m:sSup>
                          <m:sSup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𝑹</m:t>
                            </m:r>
                          </m:e>
                          <m:sup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𝒄</m:t>
                            </m:r>
                          </m:sup>
                        </m:sSup>
                      </m:sub>
                    </m:sSub>
                    <m:r>
                      <a:rPr lang="en-US" altLang="zh-CN" b="1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b="1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e>
                                  <m:e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  <m:e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e>
                                  <m:e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</m:mr>
                              </m:m>
                            </m:e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altLang="zh-CN" b="1" dirty="0" smtClean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𝑴</m:t>
                        </m:r>
                      </m:e>
                      <m:sub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𝑹</m:t>
                        </m:r>
                        <m:r>
                          <a:rPr lang="en-US" altLang="zh-CN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∘</m:t>
                        </m:r>
                        <m:sSup>
                          <m:sSupPr>
                            <m:ctrlPr>
                              <a:rPr lang="en-US" altLang="zh-CN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𝑹</m:t>
                            </m:r>
                          </m:e>
                          <m:sup>
                            <m:r>
                              <a:rPr lang="en-US" altLang="zh-CN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𝒄</m:t>
                            </m:r>
                          </m:sup>
                        </m:sSup>
                      </m:sub>
                    </m:sSub>
                    <m:r>
                      <a:rPr lang="en-US" altLang="zh-CN" b="1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b="1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e>
                                  <m:e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e>
                                  <m:e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e>
                                  <m:e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e>
                                </m:mr>
                              </m:m>
                            </m:e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mr>
                        </m:m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∘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b="1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e>
                                  <m:e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  <m:e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e>
                                  <m:e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</m:mr>
                              </m:m>
                            </m:e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mr>
                        </m:m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b="1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e>
                                  <m:e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e>
                                  <m:e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e>
                                  <m:e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e>
                                </m:mr>
                              </m:m>
                            </m:e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zh-CN" altLang="en-US" b="1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37" t="-14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C87BA-7BB4-4FBB-8EE6-A30C0FB65631}" type="datetime1">
              <a:rPr lang="zh-CN" altLang="en-US" smtClean="0"/>
              <a:pPr/>
              <a:t>2020/11/9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0C485-3EAF-4318-915D-9216C2569B1B}" type="slidenum">
              <a:rPr lang="zh-CN" altLang="en-US" smtClean="0"/>
              <a:pPr/>
              <a:t>63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328745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Text Box 2"/>
          <p:cNvSpPr txBox="1">
            <a:spLocks noChangeArrowheads="1"/>
          </p:cNvSpPr>
          <p:nvPr/>
        </p:nvSpPr>
        <p:spPr bwMode="auto">
          <a:xfrm>
            <a:off x="898525" y="1544638"/>
            <a:ext cx="7489825" cy="2123658"/>
          </a:xfrm>
          <a:prstGeom prst="rect">
            <a:avLst/>
          </a:prstGeom>
          <a:noFill/>
          <a:ln w="28575" algn="ctr">
            <a:solidFill>
              <a:schemeClr val="hlink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SzPct val="85000"/>
              <a:defRPr/>
            </a:pPr>
            <a:r>
              <a:rPr kumimoji="1" lang="en-US" altLang="zh-CN" sz="2400" b="1" dirty="0" smtClean="0">
                <a:solidFill>
                  <a:srgbClr val="003300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	</a:t>
            </a:r>
            <a:r>
              <a:rPr kumimoji="1" lang="zh-CN" altLang="en-US" sz="2400" b="1" dirty="0" smtClean="0">
                <a:solidFill>
                  <a:srgbClr val="003300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学习要点：</a:t>
            </a:r>
          </a:p>
          <a:p>
            <a:pPr>
              <a:spcBef>
                <a:spcPct val="50000"/>
              </a:spcBef>
              <a:buSzPct val="85000"/>
              <a:defRPr/>
            </a:pPr>
            <a:r>
              <a:rPr kumimoji="1" lang="zh-CN" altLang="en-US" sz="2400" b="1" dirty="0" smtClean="0">
                <a:solidFill>
                  <a:srgbClr val="003300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	</a:t>
            </a:r>
            <a:r>
              <a:rPr kumimoji="1" lang="en-US" altLang="zh-CN" sz="2400" b="1" dirty="0" smtClean="0">
                <a:solidFill>
                  <a:srgbClr val="003300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1. </a:t>
            </a:r>
            <a:r>
              <a:rPr kumimoji="1" lang="zh-CN" altLang="en-US" sz="2400" b="1" dirty="0" smtClean="0">
                <a:solidFill>
                  <a:srgbClr val="003300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理解并掌握基本概念：复合关系和逆关系；</a:t>
            </a:r>
            <a:endParaRPr kumimoji="1" lang="en-US" altLang="zh-CN" sz="2400" b="1" dirty="0" smtClean="0">
              <a:solidFill>
                <a:srgbClr val="003300"/>
              </a:solidFill>
              <a:latin typeface="Times New Roman" panose="02020603050405020304" pitchFamily="18" charset="0"/>
              <a:ea typeface="华文细黑" panose="02010600040101010101" pitchFamily="2" charset="-122"/>
            </a:endParaRPr>
          </a:p>
          <a:p>
            <a:pPr>
              <a:spcBef>
                <a:spcPct val="50000"/>
              </a:spcBef>
              <a:buSzPct val="85000"/>
              <a:defRPr/>
            </a:pPr>
            <a:r>
              <a:rPr kumimoji="1" lang="en-US" altLang="zh-CN" sz="2400" b="1" dirty="0">
                <a:solidFill>
                  <a:srgbClr val="003300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     </a:t>
            </a:r>
            <a:r>
              <a:rPr kumimoji="1" lang="en-US" altLang="zh-CN" sz="2400" b="1" dirty="0" smtClean="0">
                <a:solidFill>
                  <a:srgbClr val="003300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      2. </a:t>
            </a:r>
            <a:r>
              <a:rPr kumimoji="1" lang="zh-CN" altLang="en-US" sz="2400" b="1" dirty="0" smtClean="0">
                <a:solidFill>
                  <a:srgbClr val="003300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掌握以上两种关系的性质；</a:t>
            </a:r>
            <a:endParaRPr kumimoji="1" lang="en-US" altLang="zh-CN" sz="2400" b="1" dirty="0">
              <a:solidFill>
                <a:srgbClr val="003300"/>
              </a:solidFill>
              <a:latin typeface="Times New Roman" panose="02020603050405020304" pitchFamily="18" charset="0"/>
              <a:ea typeface="华文细黑" panose="02010600040101010101" pitchFamily="2" charset="-122"/>
            </a:endParaRPr>
          </a:p>
          <a:p>
            <a:pPr>
              <a:spcBef>
                <a:spcPct val="50000"/>
              </a:spcBef>
              <a:buSzPct val="85000"/>
              <a:defRPr/>
            </a:pPr>
            <a:r>
              <a:rPr kumimoji="1" lang="en-US" altLang="zh-CN" sz="2400" b="1" dirty="0" smtClean="0">
                <a:solidFill>
                  <a:srgbClr val="003300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       </a:t>
            </a:r>
          </a:p>
        </p:txBody>
      </p:sp>
      <p:pic>
        <p:nvPicPr>
          <p:cNvPr id="60419" name="Picture 3" descr="52design_com_kr_05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950" y="908050"/>
            <a:ext cx="12192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420" name="灯片编号占位符 1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361AB0D9-82E6-4E3E-9DDC-5AE59A461BF1}" type="slidenum">
              <a:rPr lang="en-US" altLang="zh-CN" smtClean="0">
                <a:solidFill>
                  <a:srgbClr val="045C75"/>
                </a:solidFill>
              </a:rPr>
              <a:pPr/>
              <a:t>64</a:t>
            </a:fld>
            <a:endParaRPr lang="en-US" altLang="zh-CN" smtClean="0">
              <a:solidFill>
                <a:srgbClr val="045C7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6927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0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418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Text Box 2"/>
          <p:cNvSpPr txBox="1">
            <a:spLocks noChangeArrowheads="1"/>
          </p:cNvSpPr>
          <p:nvPr/>
        </p:nvSpPr>
        <p:spPr bwMode="auto">
          <a:xfrm>
            <a:off x="1325563" y="1544638"/>
            <a:ext cx="7026275" cy="3139321"/>
          </a:xfrm>
          <a:prstGeom prst="rect">
            <a:avLst/>
          </a:prstGeom>
          <a:noFill/>
          <a:ln w="28575" algn="ctr">
            <a:solidFill>
              <a:schemeClr val="hlink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SzPct val="85000"/>
              <a:defRPr/>
            </a:pPr>
            <a:r>
              <a:rPr kumimoji="1" lang="en-US" altLang="zh-CN" sz="2400" b="1" dirty="0" smtClean="0">
                <a:solidFill>
                  <a:srgbClr val="003300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	</a:t>
            </a:r>
            <a:r>
              <a:rPr kumimoji="1" lang="zh-CN" altLang="en-US" sz="3600" b="1" dirty="0" smtClean="0">
                <a:solidFill>
                  <a:srgbClr val="003300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作业：</a:t>
            </a:r>
            <a:endParaRPr kumimoji="1" lang="en-US" altLang="zh-CN" sz="3600" b="1" dirty="0" smtClean="0">
              <a:solidFill>
                <a:srgbClr val="003300"/>
              </a:solidFill>
              <a:latin typeface="Times New Roman" panose="02020603050405020304" pitchFamily="18" charset="0"/>
              <a:ea typeface="华文细黑" panose="02010600040101010101" pitchFamily="2" charset="-122"/>
            </a:endParaRPr>
          </a:p>
          <a:p>
            <a:pPr>
              <a:spcBef>
                <a:spcPct val="50000"/>
              </a:spcBef>
              <a:buSzPct val="85000"/>
              <a:defRPr/>
            </a:pPr>
            <a:r>
              <a:rPr kumimoji="1" lang="en-US" altLang="zh-CN" sz="3600" b="1" dirty="0" err="1" smtClean="0">
                <a:solidFill>
                  <a:srgbClr val="003300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P119</a:t>
            </a:r>
            <a:r>
              <a:rPr kumimoji="1" lang="en-US" altLang="zh-CN" sz="3600" b="1" dirty="0" smtClean="0">
                <a:solidFill>
                  <a:srgbClr val="00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细黑" panose="02010600040101010101" pitchFamily="2" charset="-122"/>
              </a:rPr>
              <a:t>:  3-7</a:t>
            </a:r>
            <a:r>
              <a:rPr kumimoji="1" lang="zh-CN" altLang="en-US" sz="3600" b="1" dirty="0" smtClean="0">
                <a:solidFill>
                  <a:srgbClr val="00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细黑" panose="02010600040101010101" pitchFamily="2" charset="-122"/>
              </a:rPr>
              <a:t>习题</a:t>
            </a:r>
            <a:endParaRPr kumimoji="1" lang="en-US" altLang="zh-CN" sz="3600" b="1" dirty="0" smtClean="0">
              <a:solidFill>
                <a:srgbClr val="0033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华文细黑" panose="02010600040101010101" pitchFamily="2" charset="-122"/>
            </a:endParaRPr>
          </a:p>
          <a:p>
            <a:pPr>
              <a:spcBef>
                <a:spcPct val="50000"/>
              </a:spcBef>
              <a:buSzPct val="85000"/>
              <a:defRPr/>
            </a:pPr>
            <a:r>
              <a:rPr kumimoji="1" lang="en-US" altLang="zh-CN" sz="3600" b="1" dirty="0" smtClean="0">
                <a:solidFill>
                  <a:srgbClr val="00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细黑" panose="02010600040101010101" pitchFamily="2" charset="-122"/>
              </a:rPr>
              <a:t>(2)</a:t>
            </a:r>
            <a:r>
              <a:rPr kumimoji="1" lang="en-US" altLang="zh-CN" sz="3600" b="1" dirty="0" err="1" smtClean="0">
                <a:solidFill>
                  <a:srgbClr val="00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细黑" panose="02010600040101010101" pitchFamily="2" charset="-122"/>
              </a:rPr>
              <a:t>a,b</a:t>
            </a:r>
            <a:endParaRPr kumimoji="1" lang="en-US" altLang="zh-CN" sz="3600" b="1" dirty="0" smtClean="0">
              <a:solidFill>
                <a:srgbClr val="0033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华文细黑" panose="02010600040101010101" pitchFamily="2" charset="-122"/>
            </a:endParaRPr>
          </a:p>
          <a:p>
            <a:pPr>
              <a:spcBef>
                <a:spcPct val="50000"/>
              </a:spcBef>
              <a:buSzPct val="85000"/>
              <a:defRPr/>
            </a:pPr>
            <a:r>
              <a:rPr kumimoji="1" lang="en-US" altLang="zh-CN" sz="3600" b="1" dirty="0" smtClean="0">
                <a:solidFill>
                  <a:srgbClr val="00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细黑" panose="02010600040101010101" pitchFamily="2" charset="-122"/>
              </a:rPr>
              <a:t>(4)</a:t>
            </a:r>
            <a:r>
              <a:rPr kumimoji="1" lang="en-US" altLang="zh-CN" sz="3600" b="1" dirty="0" err="1" smtClean="0">
                <a:solidFill>
                  <a:srgbClr val="00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细黑" panose="02010600040101010101" pitchFamily="2" charset="-122"/>
              </a:rPr>
              <a:t>b,c</a:t>
            </a:r>
            <a:endParaRPr kumimoji="1" lang="en-US" altLang="zh-CN" sz="3600" b="1" dirty="0" smtClean="0">
              <a:solidFill>
                <a:srgbClr val="0033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华文细黑" panose="02010600040101010101" pitchFamily="2" charset="-122"/>
            </a:endParaRPr>
          </a:p>
        </p:txBody>
      </p:sp>
      <p:pic>
        <p:nvPicPr>
          <p:cNvPr id="61443" name="Picture 3" descr="52design_com_kr_05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908050"/>
            <a:ext cx="12192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44" name="灯片编号占位符 1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0F14F8AE-9276-4131-A536-34B1A9980463}" type="slidenum">
              <a:rPr lang="en-US" altLang="zh-CN" smtClean="0">
                <a:solidFill>
                  <a:srgbClr val="045C75"/>
                </a:solidFill>
              </a:rPr>
              <a:pPr/>
              <a:t>65</a:t>
            </a:fld>
            <a:endParaRPr lang="en-US" altLang="zh-CN" smtClean="0">
              <a:solidFill>
                <a:srgbClr val="045C7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4236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3-8 </a:t>
            </a:r>
            <a:r>
              <a:rPr lang="zh-CN" altLang="en-US" dirty="0" smtClean="0"/>
              <a:t>关系的闭包运算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b="1" dirty="0" smtClean="0">
                    <a:solidFill>
                      <a:srgbClr val="0000CC"/>
                    </a:solidFill>
                  </a:rPr>
                  <a:t>定义</a:t>
                </a:r>
                <a:r>
                  <a:rPr lang="en-US" altLang="zh-CN" b="1" dirty="0" smtClean="0">
                    <a:solidFill>
                      <a:srgbClr val="0000CC"/>
                    </a:solidFill>
                  </a:rPr>
                  <a:t>3-8.1 </a:t>
                </a:r>
                <a:r>
                  <a:rPr lang="zh-CN" altLang="en-US" b="1" dirty="0" smtClean="0"/>
                  <a:t>设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𝑹</m:t>
                    </m:r>
                  </m:oMath>
                </a14:m>
                <a:r>
                  <a:rPr lang="zh-CN" altLang="en-US" b="1" dirty="0" smtClean="0"/>
                  <a:t>是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zh-CN" altLang="en-US" b="1" dirty="0" smtClean="0"/>
                  <a:t>上的二元关系，如果有另一个关系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zh-CN" altLang="en-US" b="1" dirty="0" smtClean="0"/>
                  <a:t>满足：</a:t>
                </a:r>
                <a:endParaRPr lang="en-US" altLang="zh-CN" b="1" dirty="0" smtClean="0"/>
              </a:p>
              <a:p>
                <a:pPr lvl="1"/>
                <a:r>
                  <a:rPr lang="en-US" altLang="zh-CN" b="1" dirty="0" smtClean="0"/>
                  <a:t>A)</a:t>
                </a:r>
                <a:r>
                  <a:rPr lang="en-US" altLang="zh-CN" b="1" dirty="0"/>
                  <a:t> 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zh-CN" altLang="en-US" b="1" dirty="0" smtClean="0"/>
                  <a:t>是自反的</a:t>
                </a:r>
                <a:r>
                  <a:rPr lang="en-US" altLang="zh-CN" b="1" dirty="0" smtClean="0"/>
                  <a:t>(</a:t>
                </a:r>
                <a:r>
                  <a:rPr lang="zh-CN" altLang="en-US" b="1" dirty="0" smtClean="0"/>
                  <a:t>对称的，可传递的</a:t>
                </a:r>
                <a:r>
                  <a:rPr lang="en-US" altLang="zh-CN" b="1" dirty="0" smtClean="0"/>
                  <a:t>)</a:t>
                </a:r>
              </a:p>
              <a:p>
                <a:pPr lvl="1"/>
                <a:r>
                  <a:rPr lang="en-US" altLang="zh-CN" b="1" dirty="0" smtClean="0"/>
                  <a:t>B) 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′⊇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𝑹</m:t>
                    </m:r>
                  </m:oMath>
                </a14:m>
                <a:endParaRPr lang="en-US" altLang="zh-CN" b="1" dirty="0" smtClean="0"/>
              </a:p>
              <a:p>
                <a:pPr lvl="1"/>
                <a:r>
                  <a:rPr lang="en-US" altLang="zh-CN" b="1" dirty="0" smtClean="0"/>
                  <a:t>C) </a:t>
                </a:r>
                <a:r>
                  <a:rPr lang="zh-CN" altLang="en-US" b="1" dirty="0" smtClean="0"/>
                  <a:t>对于任何自反的</a:t>
                </a:r>
                <a:r>
                  <a:rPr lang="en-US" altLang="zh-CN" b="1" dirty="0" smtClean="0"/>
                  <a:t>(</a:t>
                </a:r>
                <a:r>
                  <a:rPr lang="zh-CN" altLang="en-US" b="1" dirty="0" smtClean="0"/>
                  <a:t>对称的，可传递的</a:t>
                </a:r>
                <a:r>
                  <a:rPr lang="en-US" altLang="zh-CN" b="1" dirty="0" smtClean="0"/>
                  <a:t>)</a:t>
                </a:r>
                <a:r>
                  <a:rPr lang="zh-CN" altLang="en-US" b="1" dirty="0" smtClean="0"/>
                  <a:t>关系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′′</m:t>
                    </m:r>
                  </m:oMath>
                </a14:m>
                <a:r>
                  <a:rPr lang="zh-CN" altLang="en-US" b="1" dirty="0" smtClean="0"/>
                  <a:t>，如果有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′′⊇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𝑹</m:t>
                    </m:r>
                  </m:oMath>
                </a14:m>
                <a:r>
                  <a:rPr lang="zh-CN" altLang="en-US" b="1" dirty="0" smtClean="0"/>
                  <a:t>，就有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′′⊇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𝑹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zh-CN" altLang="en-US" b="1" dirty="0" smtClean="0"/>
                  <a:t>。则称关系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𝑹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zh-CN" altLang="en-US" b="1" dirty="0" smtClean="0"/>
                  <a:t>为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𝑹</m:t>
                    </m:r>
                  </m:oMath>
                </a14:m>
                <a:r>
                  <a:rPr lang="zh-CN" altLang="en-US" b="1" dirty="0" smtClean="0"/>
                  <a:t>的自反</a:t>
                </a:r>
                <a:r>
                  <a:rPr lang="en-US" altLang="zh-CN" b="1" dirty="0" smtClean="0"/>
                  <a:t>(</a:t>
                </a:r>
                <a:r>
                  <a:rPr lang="zh-CN" altLang="en-US" b="1" dirty="0" smtClean="0"/>
                  <a:t>对称，传递</a:t>
                </a:r>
                <a:r>
                  <a:rPr lang="en-US" altLang="zh-CN" b="1" dirty="0" smtClean="0"/>
                  <a:t>)</a:t>
                </a:r>
                <a:r>
                  <a:rPr lang="zh-CN" altLang="en-US" b="1" dirty="0" smtClean="0"/>
                  <a:t>闭包。记作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)(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𝒔</m:t>
                    </m:r>
                    <m:d>
                      <m:d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r>
                  <a:rPr lang="zh-CN" altLang="en-US" b="1" dirty="0" smtClean="0"/>
                  <a:t>。</a:t>
                </a:r>
                <a:endParaRPr lang="en-US" altLang="zh-CN" b="1" dirty="0" smtClean="0"/>
              </a:p>
              <a:p>
                <a:r>
                  <a:rPr lang="zh-CN" altLang="en-US" b="1" dirty="0" smtClean="0"/>
                  <a:t>注：自反</a:t>
                </a:r>
                <a:r>
                  <a:rPr lang="en-US" altLang="zh-CN" b="1" dirty="0" smtClean="0"/>
                  <a:t>(</a:t>
                </a:r>
                <a:r>
                  <a:rPr lang="zh-CN" altLang="en-US" b="1" dirty="0" smtClean="0"/>
                  <a:t>对称、传递</a:t>
                </a:r>
                <a:r>
                  <a:rPr lang="en-US" altLang="zh-CN" b="1" dirty="0" smtClean="0"/>
                  <a:t>)</a:t>
                </a:r>
                <a:r>
                  <a:rPr lang="zh-CN" altLang="en-US" b="1" dirty="0" smtClean="0"/>
                  <a:t>闭包应是包含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𝑹</m:t>
                    </m:r>
                  </m:oMath>
                </a14:m>
                <a:r>
                  <a:rPr lang="zh-CN" altLang="en-US" b="1" dirty="0" smtClean="0"/>
                  <a:t>的最小自反</a:t>
                </a:r>
                <a:r>
                  <a:rPr lang="en-US" altLang="zh-CN" b="1" dirty="0" smtClean="0"/>
                  <a:t>(</a:t>
                </a:r>
                <a:r>
                  <a:rPr lang="zh-CN" altLang="en-US" b="1" dirty="0" smtClean="0"/>
                  <a:t>对称、传递</a:t>
                </a:r>
                <a:r>
                  <a:rPr lang="en-US" altLang="zh-CN" b="1" dirty="0" smtClean="0"/>
                  <a:t>)</a:t>
                </a:r>
                <a:r>
                  <a:rPr lang="zh-CN" altLang="en-US" b="1" dirty="0" smtClean="0"/>
                  <a:t>关系。</a:t>
                </a:r>
                <a:endParaRPr lang="en-US" altLang="zh-CN" b="1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37" t="-1455" r="-48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C87BA-7BB4-4FBB-8EE6-A30C0FB65631}" type="datetime1">
              <a:rPr lang="zh-CN" altLang="en-US" smtClean="0"/>
              <a:pPr/>
              <a:t>2020/11/9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0C485-3EAF-4318-915D-9216C2569B1B}" type="slidenum">
              <a:rPr lang="zh-CN" altLang="en-US" smtClean="0"/>
              <a:pPr/>
              <a:t>66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078373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3-8 </a:t>
            </a:r>
            <a:r>
              <a:rPr lang="zh-CN" altLang="en-US" dirty="0"/>
              <a:t>关系的闭包运算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algn="just"/>
                <a:r>
                  <a:rPr lang="zh-CN" altLang="en-US" b="1" dirty="0" smtClean="0">
                    <a:solidFill>
                      <a:srgbClr val="0000CC"/>
                    </a:solidFill>
                  </a:rPr>
                  <a:t>定理</a:t>
                </a:r>
                <a:r>
                  <a:rPr lang="en-US" altLang="zh-CN" b="1" dirty="0" smtClean="0">
                    <a:solidFill>
                      <a:srgbClr val="0000CC"/>
                    </a:solidFill>
                  </a:rPr>
                  <a:t>3-8.1 </a:t>
                </a:r>
                <a:r>
                  <a:rPr lang="zh-CN" altLang="en-US" b="1" dirty="0" smtClean="0"/>
                  <a:t>设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𝑹</m:t>
                    </m:r>
                  </m:oMath>
                </a14:m>
                <a:r>
                  <a:rPr lang="zh-CN" altLang="en-US" b="1" dirty="0" smtClean="0"/>
                  <a:t>是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zh-CN" altLang="en-US" b="1" i="1" dirty="0">
                        <a:latin typeface="Cambria Math" panose="02040503050406030204" pitchFamily="18" charset="0"/>
                      </a:rPr>
                      <m:t>上</m:t>
                    </m:r>
                  </m:oMath>
                </a14:m>
                <a:r>
                  <a:rPr lang="zh-CN" altLang="en-US" b="1" dirty="0" smtClean="0"/>
                  <a:t>的二元关系，那么</a:t>
                </a:r>
                <a:endParaRPr lang="en-US" altLang="zh-CN" b="1" dirty="0" smtClean="0"/>
              </a:p>
              <a:p>
                <a:pPr lvl="1" algn="just"/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𝑹</m:t>
                    </m:r>
                  </m:oMath>
                </a14:m>
                <a:r>
                  <a:rPr lang="zh-CN" altLang="en-US" b="1" dirty="0" smtClean="0"/>
                  <a:t>是自反的，当且仅当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𝒓</m:t>
                    </m:r>
                    <m:d>
                      <m:d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𝑹</m:t>
                    </m:r>
                  </m:oMath>
                </a14:m>
                <a:r>
                  <a:rPr lang="zh-CN" altLang="en-US" b="1" dirty="0" smtClean="0"/>
                  <a:t>。</a:t>
                </a:r>
                <a:endParaRPr lang="en-US" altLang="zh-CN" b="1" dirty="0" smtClean="0"/>
              </a:p>
              <a:p>
                <a:pPr lvl="1" algn="just"/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𝑹</m:t>
                    </m:r>
                  </m:oMath>
                </a14:m>
                <a:r>
                  <a:rPr lang="zh-CN" altLang="en-US" b="1" dirty="0" smtClean="0"/>
                  <a:t>是</a:t>
                </a:r>
                <a:r>
                  <a:rPr lang="zh-CN" altLang="en-US" b="1" dirty="0"/>
                  <a:t>对称</a:t>
                </a:r>
                <a:r>
                  <a:rPr lang="zh-CN" altLang="en-US" b="1" dirty="0" smtClean="0"/>
                  <a:t>的</a:t>
                </a:r>
                <a:r>
                  <a:rPr lang="zh-CN" altLang="en-US" b="1" dirty="0"/>
                  <a:t>，当且仅当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𝒔</m:t>
                    </m:r>
                    <m:d>
                      <m:d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</m:d>
                    <m:r>
                      <a:rPr lang="en-US" altLang="zh-CN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𝑹</m:t>
                    </m:r>
                  </m:oMath>
                </a14:m>
                <a:r>
                  <a:rPr lang="zh-CN" altLang="en-US" b="1" dirty="0" smtClean="0"/>
                  <a:t>。</a:t>
                </a:r>
                <a:endParaRPr lang="en-US" altLang="zh-CN" b="1" dirty="0"/>
              </a:p>
              <a:p>
                <a:pPr lvl="1" algn="just"/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𝑹</m:t>
                    </m:r>
                  </m:oMath>
                </a14:m>
                <a:r>
                  <a:rPr lang="zh-CN" altLang="en-US" b="1" dirty="0" smtClean="0"/>
                  <a:t>是</a:t>
                </a:r>
                <a:r>
                  <a:rPr lang="zh-CN" altLang="en-US" b="1" dirty="0"/>
                  <a:t>传递</a:t>
                </a:r>
                <a:r>
                  <a:rPr lang="zh-CN" altLang="en-US" b="1" dirty="0" smtClean="0"/>
                  <a:t>的</a:t>
                </a:r>
                <a:r>
                  <a:rPr lang="zh-CN" altLang="en-US" b="1" dirty="0"/>
                  <a:t>，当且仅当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𝒕</m:t>
                    </m:r>
                    <m:d>
                      <m:d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</m:d>
                    <m:r>
                      <a:rPr lang="en-US" altLang="zh-CN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𝑹</m:t>
                    </m:r>
                  </m:oMath>
                </a14:m>
                <a:r>
                  <a:rPr lang="zh-CN" altLang="en-US" b="1" dirty="0" smtClean="0"/>
                  <a:t>。</a:t>
                </a:r>
                <a:endParaRPr lang="en-US" altLang="zh-CN" b="1" dirty="0" smtClean="0"/>
              </a:p>
              <a:p>
                <a:pPr algn="just"/>
                <a:r>
                  <a:rPr lang="zh-CN" altLang="en-US" b="1" dirty="0" smtClean="0"/>
                  <a:t>证</a:t>
                </a:r>
                <a:r>
                  <a:rPr lang="en-US" altLang="zh-CN" b="1" dirty="0" smtClean="0"/>
                  <a:t>. (1) </a:t>
                </a:r>
                <a:r>
                  <a:rPr lang="zh-CN" altLang="en-US" b="1" dirty="0" smtClean="0"/>
                  <a:t>如果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𝑹</m:t>
                    </m:r>
                  </m:oMath>
                </a14:m>
                <a:r>
                  <a:rPr lang="zh-CN" altLang="en-US" b="1" dirty="0"/>
                  <a:t>是自反的</a:t>
                </a:r>
                <a:r>
                  <a:rPr lang="zh-CN" altLang="en-US" b="1" dirty="0" smtClean="0"/>
                  <a:t>，因为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𝑹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⊇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𝑹</m:t>
                    </m:r>
                  </m:oMath>
                </a14:m>
                <a:r>
                  <a:rPr lang="zh-CN" altLang="en-US" b="1" dirty="0" smtClean="0"/>
                  <a:t>，且任何包含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𝑹</m:t>
                    </m:r>
                  </m:oMath>
                </a14:m>
                <a:r>
                  <a:rPr lang="zh-CN" altLang="en-US" b="1" dirty="0" smtClean="0"/>
                  <a:t>的自反关系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′′</m:t>
                    </m:r>
                  </m:oMath>
                </a14:m>
                <a:r>
                  <a:rPr lang="zh-CN" altLang="en-US" b="1" dirty="0" smtClean="0"/>
                  <a:t>，有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′′⊇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𝑹</m:t>
                    </m:r>
                  </m:oMath>
                </a14:m>
                <a:r>
                  <a:rPr lang="zh-CN" altLang="en-US" b="1" dirty="0" smtClean="0"/>
                  <a:t>，故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𝑹</m:t>
                    </m:r>
                  </m:oMath>
                </a14:m>
                <a:r>
                  <a:rPr lang="zh-CN" altLang="en-US" b="1" dirty="0" smtClean="0"/>
                  <a:t>就满足自反闭包的定义，即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𝒓</m:t>
                    </m:r>
                    <m:d>
                      <m:d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</m:d>
                    <m:r>
                      <a:rPr lang="en-US" altLang="zh-CN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𝑹</m:t>
                    </m:r>
                  </m:oMath>
                </a14:m>
                <a:r>
                  <a:rPr lang="zh-CN" altLang="en-US" b="1" dirty="0" smtClean="0"/>
                  <a:t>。</a:t>
                </a:r>
                <a:endParaRPr lang="en-US" altLang="zh-CN" b="1" dirty="0" smtClean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37" t="-1455" r="-1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C87BA-7BB4-4FBB-8EE6-A30C0FB65631}" type="datetime1">
              <a:rPr lang="zh-CN" altLang="en-US" smtClean="0"/>
              <a:pPr/>
              <a:t>2020/11/9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0C485-3EAF-4318-915D-9216C2569B1B}" type="slidenum">
              <a:rPr lang="zh-CN" altLang="en-US" smtClean="0"/>
              <a:pPr/>
              <a:t>67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63697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3-8 </a:t>
            </a:r>
            <a:r>
              <a:rPr lang="zh-CN" altLang="en-US" dirty="0"/>
              <a:t>关系的闭包运算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67544" y="1124744"/>
                <a:ext cx="8229600" cy="5328592"/>
              </a:xfrm>
            </p:spPr>
            <p:txBody>
              <a:bodyPr>
                <a:normAutofit fontScale="92500"/>
              </a:bodyPr>
              <a:lstStyle/>
              <a:p>
                <a:pPr algn="just"/>
                <a:r>
                  <a:rPr lang="zh-CN" altLang="en-US" b="1" dirty="0" smtClean="0">
                    <a:solidFill>
                      <a:srgbClr val="0000CC"/>
                    </a:solidFill>
                  </a:rPr>
                  <a:t>定理</a:t>
                </a:r>
                <a:r>
                  <a:rPr lang="en-US" altLang="zh-CN" b="1" dirty="0">
                    <a:solidFill>
                      <a:srgbClr val="0000CC"/>
                    </a:solidFill>
                  </a:rPr>
                  <a:t>3-8.2 </a:t>
                </a:r>
                <a:r>
                  <a:rPr lang="zh-CN" altLang="en-US" b="1" dirty="0" smtClean="0">
                    <a:solidFill>
                      <a:srgbClr val="CC0099"/>
                    </a:solidFill>
                  </a:rPr>
                  <a:t>设</a:t>
                </a:r>
                <a14:m>
                  <m:oMath xmlns:m="http://schemas.openxmlformats.org/officeDocument/2006/math">
                    <m:r>
                      <a:rPr lang="en-US" altLang="zh-CN" b="1" i="1">
                        <a:solidFill>
                          <a:srgbClr val="CC0099"/>
                        </a:solidFill>
                        <a:latin typeface="Cambria Math" panose="02040503050406030204" pitchFamily="18" charset="0"/>
                      </a:rPr>
                      <m:t>𝑹</m:t>
                    </m:r>
                  </m:oMath>
                </a14:m>
                <a:r>
                  <a:rPr lang="zh-CN" altLang="en-US" b="1" dirty="0">
                    <a:solidFill>
                      <a:srgbClr val="CC0099"/>
                    </a:solidFill>
                  </a:rPr>
                  <a:t>是集合</a:t>
                </a:r>
                <a14:m>
                  <m:oMath xmlns:m="http://schemas.openxmlformats.org/officeDocument/2006/math">
                    <m:r>
                      <a:rPr lang="en-US" altLang="zh-CN" b="1" i="1" dirty="0">
                        <a:solidFill>
                          <a:srgbClr val="CC0099"/>
                        </a:solidFill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altLang="zh-CN" b="1" i="1" dirty="0">
                        <a:solidFill>
                          <a:srgbClr val="CC0099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zh-CN" altLang="en-US" b="1" i="1" dirty="0">
                        <a:solidFill>
                          <a:srgbClr val="CC0099"/>
                        </a:solidFill>
                        <a:latin typeface="Cambria Math" panose="02040503050406030204" pitchFamily="18" charset="0"/>
                      </a:rPr>
                      <m:t>上</m:t>
                    </m:r>
                  </m:oMath>
                </a14:m>
                <a:r>
                  <a:rPr lang="zh-CN" altLang="en-US" b="1" dirty="0">
                    <a:solidFill>
                      <a:srgbClr val="CC0099"/>
                    </a:solidFill>
                  </a:rPr>
                  <a:t>的二元关系，则</a:t>
                </a:r>
                <a14:m>
                  <m:oMath xmlns:m="http://schemas.openxmlformats.org/officeDocument/2006/math">
                    <m:r>
                      <a:rPr lang="en-US" altLang="zh-CN" b="1" i="1">
                        <a:solidFill>
                          <a:srgbClr val="CC0099"/>
                        </a:solidFill>
                        <a:latin typeface="Cambria Math" panose="02040503050406030204" pitchFamily="18" charset="0"/>
                      </a:rPr>
                      <m:t>𝒓</m:t>
                    </m:r>
                    <m:d>
                      <m:dPr>
                        <m:ctrlPr>
                          <a:rPr lang="en-US" altLang="zh-CN" b="1" i="1">
                            <a:solidFill>
                              <a:srgbClr val="CC0099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solidFill>
                              <a:srgbClr val="CC0099"/>
                            </a:solidFill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</m:d>
                    <m:r>
                      <a:rPr lang="en-US" altLang="zh-CN" b="1" i="1">
                        <a:solidFill>
                          <a:srgbClr val="CC0099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1" i="1">
                        <a:solidFill>
                          <a:srgbClr val="CC0099"/>
                        </a:solidFill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altLang="zh-CN" b="1" i="1">
                        <a:solidFill>
                          <a:srgbClr val="CC0099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  <m:sSub>
                      <m:sSubPr>
                        <m:ctrlPr>
                          <a:rPr lang="en-US" altLang="zh-CN" b="1" i="1">
                            <a:solidFill>
                              <a:srgbClr val="CC009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solidFill>
                              <a:srgbClr val="CC009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𝑰</m:t>
                        </m:r>
                      </m:e>
                      <m:sub>
                        <m:r>
                          <a:rPr lang="en-US" altLang="zh-CN" b="1" i="1">
                            <a:solidFill>
                              <a:srgbClr val="CC009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𝑿</m:t>
                        </m:r>
                      </m:sub>
                    </m:sSub>
                  </m:oMath>
                </a14:m>
                <a:r>
                  <a:rPr lang="zh-CN" altLang="en-US" b="1" dirty="0" smtClean="0">
                    <a:solidFill>
                      <a:srgbClr val="CC0099"/>
                    </a:solidFill>
                  </a:rPr>
                  <a:t>。</a:t>
                </a:r>
                <a:endParaRPr lang="en-US" altLang="zh-CN" b="1" dirty="0" smtClean="0">
                  <a:solidFill>
                    <a:srgbClr val="CC0099"/>
                  </a:solidFill>
                </a:endParaRPr>
              </a:p>
              <a:p>
                <a:pPr algn="just"/>
                <a:r>
                  <a:rPr lang="zh-CN" altLang="en-US" b="1" dirty="0" smtClean="0"/>
                  <a:t>证</a:t>
                </a:r>
                <a:r>
                  <a:rPr lang="en-US" altLang="zh-CN" b="1" dirty="0" smtClean="0"/>
                  <a:t>. </a:t>
                </a:r>
                <a:r>
                  <a:rPr lang="zh-CN" altLang="en-US" b="1" dirty="0" smtClean="0"/>
                  <a:t>令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p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𝑰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𝑿</m:t>
                        </m:r>
                      </m:sub>
                    </m:sSub>
                  </m:oMath>
                </a14:m>
                <a:r>
                  <a:rPr lang="zh-CN" altLang="en-US" b="1" dirty="0" smtClean="0"/>
                  <a:t>，对任意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zh-CN" altLang="en-US" b="1" dirty="0" smtClean="0"/>
                  <a:t>，因为有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𝑰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𝑿</m:t>
                        </m:r>
                      </m:sub>
                    </m:sSub>
                  </m:oMath>
                </a14:m>
                <a:r>
                  <a:rPr lang="zh-CN" altLang="en-US" b="1" dirty="0" smtClean="0"/>
                  <a:t>，故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𝑹</m:t>
                        </m:r>
                      </m:e>
                      <m:sup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zh-CN" altLang="en-US" b="1" dirty="0" smtClean="0"/>
                  <a:t>，于是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𝑹</m:t>
                        </m:r>
                      </m:e>
                      <m:sup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zh-CN" altLang="en-US" b="1" dirty="0" smtClean="0"/>
                  <a:t>在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zh-CN" altLang="en-US" b="1" dirty="0" smtClean="0"/>
                  <a:t>上是自反的。</a:t>
                </a:r>
                <a:endParaRPr lang="en-US" altLang="zh-CN" b="1" dirty="0" smtClean="0"/>
              </a:p>
              <a:p>
                <a:pPr marL="0" indent="0" algn="just">
                  <a:buNone/>
                </a:pPr>
                <a:r>
                  <a:rPr lang="en-US" altLang="zh-CN" b="1" dirty="0"/>
                  <a:t> </a:t>
                </a:r>
                <a:r>
                  <a:rPr lang="en-US" altLang="zh-CN" b="1" dirty="0" smtClean="0"/>
                  <a:t> </a:t>
                </a:r>
                <a:r>
                  <a:rPr lang="zh-CN" altLang="en-US" b="1" dirty="0" smtClean="0"/>
                  <a:t>又，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⊆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𝑹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⋃</m:t>
                    </m:r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𝑰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𝑿</m:t>
                        </m:r>
                      </m:sub>
                    </m:sSub>
                  </m:oMath>
                </a14:m>
                <a:r>
                  <a:rPr lang="zh-CN" altLang="en-US" b="1" dirty="0" smtClean="0"/>
                  <a:t>，即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⊆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𝑹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zh-CN" altLang="en-US" b="1" dirty="0" smtClean="0"/>
                  <a:t>。若有自反关系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′′</m:t>
                    </m:r>
                  </m:oMath>
                </a14:m>
                <a:r>
                  <a:rPr lang="zh-CN" altLang="en-US" b="1" dirty="0" smtClean="0"/>
                  <a:t>且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′′⊇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𝑹</m:t>
                    </m:r>
                  </m:oMath>
                </a14:m>
                <a:r>
                  <a:rPr lang="zh-CN" altLang="en-US" b="1" dirty="0" smtClean="0"/>
                  <a:t>，显然有 </a:t>
                </a:r>
                <a14:m>
                  <m:oMath xmlns:m="http://schemas.openxmlformats.org/officeDocument/2006/math"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′′⊇</m:t>
                    </m:r>
                    <m:sSub>
                      <m:sSub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𝑰</m:t>
                        </m:r>
                      </m:e>
                      <m:sub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𝑿</m:t>
                        </m:r>
                      </m:sub>
                    </m:sSub>
                  </m:oMath>
                </a14:m>
                <a:r>
                  <a:rPr lang="zh-CN" altLang="en-US" b="1" dirty="0" smtClean="0"/>
                  <a:t>，于是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1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p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p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⊇</m:t>
                    </m:r>
                    <m:sSub>
                      <m:sSubPr>
                        <m:ctrlPr>
                          <a:rPr lang="en-US" altLang="zh-CN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𝑰</m:t>
                        </m:r>
                      </m:e>
                      <m:sub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𝑿</m:t>
                        </m:r>
                      </m:sub>
                    </m:sSub>
                    <m:r>
                      <a:rPr lang="en-US" altLang="zh-CN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𝑹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)=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𝑹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zh-CN" altLang="en-US" b="1" dirty="0" smtClean="0"/>
                  <a:t>，故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𝒓</m:t>
                    </m:r>
                    <m:d>
                      <m:d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𝑰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𝑿</m:t>
                        </m:r>
                      </m:sub>
                    </m:sSub>
                  </m:oMath>
                </a14:m>
                <a:endParaRPr lang="en-US" altLang="zh-CN" b="1" dirty="0"/>
              </a:p>
              <a:p>
                <a:pPr algn="just"/>
                <a:r>
                  <a:rPr lang="zh-CN" altLang="en-US" b="1" dirty="0">
                    <a:solidFill>
                      <a:srgbClr val="0000CC"/>
                    </a:solidFill>
                  </a:rPr>
                  <a:t>定理</a:t>
                </a:r>
                <a:r>
                  <a:rPr lang="en-US" altLang="zh-CN" b="1" dirty="0">
                    <a:solidFill>
                      <a:srgbClr val="0000CC"/>
                    </a:solidFill>
                  </a:rPr>
                  <a:t>3-8.3 </a:t>
                </a:r>
                <a:r>
                  <a:rPr lang="zh-CN" altLang="en-US" b="1" dirty="0" smtClean="0">
                    <a:solidFill>
                      <a:srgbClr val="CC0099"/>
                    </a:solidFill>
                  </a:rPr>
                  <a:t>设</a:t>
                </a:r>
                <a14:m>
                  <m:oMath xmlns:m="http://schemas.openxmlformats.org/officeDocument/2006/math">
                    <m:r>
                      <a:rPr lang="en-US" altLang="zh-CN" b="1" i="1">
                        <a:solidFill>
                          <a:srgbClr val="CC0099"/>
                        </a:solidFill>
                        <a:latin typeface="Cambria Math" panose="02040503050406030204" pitchFamily="18" charset="0"/>
                      </a:rPr>
                      <m:t>𝑹</m:t>
                    </m:r>
                  </m:oMath>
                </a14:m>
                <a:r>
                  <a:rPr lang="zh-CN" altLang="en-US" b="1" dirty="0">
                    <a:solidFill>
                      <a:srgbClr val="CC0099"/>
                    </a:solidFill>
                  </a:rPr>
                  <a:t>是集合</a:t>
                </a:r>
                <a14:m>
                  <m:oMath xmlns:m="http://schemas.openxmlformats.org/officeDocument/2006/math">
                    <m:r>
                      <a:rPr lang="en-US" altLang="zh-CN" b="1" i="1" dirty="0">
                        <a:solidFill>
                          <a:srgbClr val="CC0099"/>
                        </a:solidFill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altLang="zh-CN" b="1" i="1" dirty="0">
                        <a:solidFill>
                          <a:srgbClr val="CC0099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zh-CN" altLang="en-US" b="1" i="1" dirty="0">
                        <a:solidFill>
                          <a:srgbClr val="CC0099"/>
                        </a:solidFill>
                        <a:latin typeface="Cambria Math" panose="02040503050406030204" pitchFamily="18" charset="0"/>
                      </a:rPr>
                      <m:t>上</m:t>
                    </m:r>
                  </m:oMath>
                </a14:m>
                <a:r>
                  <a:rPr lang="zh-CN" altLang="en-US" b="1" dirty="0">
                    <a:solidFill>
                      <a:srgbClr val="CC0099"/>
                    </a:solidFill>
                  </a:rPr>
                  <a:t>的二元关系，则</a:t>
                </a:r>
                <a14:m>
                  <m:oMath xmlns:m="http://schemas.openxmlformats.org/officeDocument/2006/math">
                    <m:r>
                      <a:rPr lang="en-US" altLang="zh-CN" b="1" i="1">
                        <a:solidFill>
                          <a:srgbClr val="CC0099"/>
                        </a:solidFill>
                        <a:latin typeface="Cambria Math" panose="02040503050406030204" pitchFamily="18" charset="0"/>
                      </a:rPr>
                      <m:t>𝒔</m:t>
                    </m:r>
                    <m:d>
                      <m:dPr>
                        <m:ctrlPr>
                          <a:rPr lang="en-US" altLang="zh-CN" b="1" i="1">
                            <a:solidFill>
                              <a:srgbClr val="CC0099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solidFill>
                              <a:srgbClr val="CC0099"/>
                            </a:solidFill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</m:d>
                    <m:r>
                      <a:rPr lang="en-US" altLang="zh-CN" b="1" i="1">
                        <a:solidFill>
                          <a:srgbClr val="CC0099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1" i="1">
                        <a:solidFill>
                          <a:srgbClr val="CC0099"/>
                        </a:solidFill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altLang="zh-CN" b="1" i="1">
                        <a:solidFill>
                          <a:srgbClr val="CC0099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  <m:sSup>
                      <m:sSupPr>
                        <m:ctrlPr>
                          <a:rPr lang="en-US" altLang="zh-CN" b="1" i="1">
                            <a:solidFill>
                              <a:srgbClr val="CC009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>
                            <a:solidFill>
                              <a:srgbClr val="CC009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𝑹</m:t>
                        </m:r>
                      </m:e>
                      <m:sup>
                        <m:r>
                          <a:rPr lang="en-US" altLang="zh-CN" b="1" i="1">
                            <a:solidFill>
                              <a:srgbClr val="CC009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𝒄</m:t>
                        </m:r>
                      </m:sup>
                    </m:sSup>
                  </m:oMath>
                </a14:m>
                <a:r>
                  <a:rPr lang="zh-CN" altLang="en-US" b="1" dirty="0">
                    <a:solidFill>
                      <a:srgbClr val="CC0099"/>
                    </a:solidFill>
                  </a:rPr>
                  <a:t>。</a:t>
                </a:r>
                <a:endParaRPr lang="en-US" altLang="zh-CN" b="1" dirty="0">
                  <a:solidFill>
                    <a:srgbClr val="CC0099"/>
                  </a:solidFill>
                </a:endParaRPr>
              </a:p>
              <a:p>
                <a:pPr algn="just"/>
                <a:r>
                  <a:rPr lang="zh-CN" altLang="en-US" b="1" dirty="0" smtClean="0"/>
                  <a:t>证</a:t>
                </a:r>
                <a:r>
                  <a:rPr lang="en-US" altLang="zh-CN" b="1" dirty="0" smtClean="0"/>
                  <a:t>. </a:t>
                </a:r>
                <a:r>
                  <a:rPr lang="zh-CN" altLang="en-US" b="1" dirty="0" smtClean="0"/>
                  <a:t>令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p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  <m:sSup>
                      <m:sSupPr>
                        <m:ctrlP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𝑹</m:t>
                        </m:r>
                      </m:e>
                      <m:sup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𝒄</m:t>
                        </m:r>
                      </m:sup>
                    </m:sSup>
                  </m:oMath>
                </a14:m>
                <a:r>
                  <a:rPr lang="zh-CN" altLang="en-US" b="1" dirty="0" smtClean="0"/>
                  <a:t>，因为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⊆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𝑹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  <m:sSup>
                      <m:sSupPr>
                        <m:ctrlP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𝑹</m:t>
                        </m:r>
                      </m:e>
                      <m:sup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𝒄</m:t>
                        </m:r>
                      </m:sup>
                    </m:sSup>
                  </m:oMath>
                </a14:m>
                <a:r>
                  <a:rPr lang="zh-CN" altLang="en-US" b="1" dirty="0" smtClean="0"/>
                  <a:t>，即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p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⊇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𝑹</m:t>
                    </m:r>
                  </m:oMath>
                </a14:m>
                <a:r>
                  <a:rPr lang="zh-CN" altLang="en-US" b="1" dirty="0" smtClean="0"/>
                  <a:t>，又设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𝑹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zh-CN" altLang="en-US" b="1" dirty="0" smtClean="0"/>
                  <a:t>，则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d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𝑹</m:t>
                    </m:r>
                  </m:oMath>
                </a14:m>
                <a:r>
                  <a:rPr lang="zh-CN" altLang="en-US" b="1" dirty="0" smtClean="0"/>
                  <a:t>或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d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𝑹</m:t>
                        </m:r>
                      </m:e>
                      <m:sup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𝒄</m:t>
                        </m:r>
                      </m:sup>
                    </m:sSup>
                  </m:oMath>
                </a14:m>
                <a:r>
                  <a:rPr lang="zh-CN" altLang="en-US" b="1" dirty="0" smtClean="0"/>
                  <a:t>，即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𝑹</m:t>
                        </m:r>
                      </m:e>
                      <m:sup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𝒄</m:t>
                        </m:r>
                      </m:sup>
                    </m:sSup>
                  </m:oMath>
                </a14:m>
                <a:r>
                  <a:rPr lang="zh-CN" altLang="en-US" b="1" dirty="0" smtClean="0"/>
                  <a:t>或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𝑹</m:t>
                    </m:r>
                  </m:oMath>
                </a14:m>
                <a:r>
                  <a:rPr lang="zh-CN" altLang="en-US" b="1" dirty="0" smtClean="0"/>
                  <a:t>，故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𝑹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  <m:sSup>
                      <m:sSupPr>
                        <m:ctrlP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𝑹</m:t>
                        </m:r>
                      </m:e>
                      <m:sup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𝒄</m:t>
                        </m:r>
                      </m:sup>
                    </m:sSup>
                  </m:oMath>
                </a14:m>
                <a:r>
                  <a:rPr lang="zh-CN" altLang="en-US" b="1" dirty="0" smtClean="0"/>
                  <a:t>，所以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p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zh-CN" altLang="en-US" b="1" dirty="0" smtClean="0"/>
                  <a:t>是对称的。</a:t>
                </a:r>
                <a:endParaRPr lang="en-US" altLang="zh-CN" b="1" dirty="0" smtClean="0"/>
              </a:p>
              <a:p>
                <a:pPr marL="0" indent="0" algn="just">
                  <a:buNone/>
                </a:pPr>
                <a:r>
                  <a:rPr lang="en-US" altLang="zh-CN" b="1" dirty="0"/>
                  <a:t> </a:t>
                </a:r>
                <a:r>
                  <a:rPr lang="en-US" altLang="zh-CN" b="1" dirty="0" smtClean="0"/>
                  <a:t> </a:t>
                </a:r>
                <a:r>
                  <a:rPr lang="zh-CN" altLang="en-US" b="1" dirty="0" smtClean="0"/>
                  <a:t>设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p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zh-CN" altLang="en-US" b="1" dirty="0" smtClean="0"/>
                  <a:t>是对称的且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p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b="1" i="1">
                        <a:latin typeface="Cambria Math" panose="02040503050406030204" pitchFamily="18" charset="0"/>
                      </a:rPr>
                      <m:t>′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⊇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𝑹</m:t>
                    </m:r>
                  </m:oMath>
                </a14:m>
                <a:r>
                  <a:rPr lang="zh-CN" altLang="en-US" b="1" dirty="0" smtClean="0"/>
                  <a:t>，对任意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d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𝑹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zh-CN" altLang="en-US" b="1" dirty="0" smtClean="0"/>
                  <a:t>，则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d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𝑹</m:t>
                    </m:r>
                  </m:oMath>
                </a14:m>
                <a:r>
                  <a:rPr lang="zh-CN" altLang="en-US" b="1" dirty="0" smtClean="0"/>
                  <a:t>或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d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𝑹</m:t>
                        </m:r>
                      </m:e>
                      <m:sup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𝒄</m:t>
                        </m:r>
                      </m:sup>
                    </m:sSup>
                  </m:oMath>
                </a14:m>
                <a:r>
                  <a:rPr lang="zh-CN" altLang="en-US" b="1" dirty="0" smtClean="0"/>
                  <a:t>。当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d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𝑹</m:t>
                    </m:r>
                  </m:oMath>
                </a14:m>
                <a:r>
                  <a:rPr lang="zh-CN" altLang="en-US" b="1" dirty="0" smtClean="0"/>
                  <a:t>时，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d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𝑹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′′</m:t>
                    </m:r>
                  </m:oMath>
                </a14:m>
                <a:r>
                  <a:rPr lang="zh-CN" altLang="en-US" b="1" dirty="0" smtClean="0"/>
                  <a:t>；当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d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𝑹</m:t>
                        </m:r>
                      </m:e>
                      <m:sup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𝒄</m:t>
                        </m:r>
                      </m:sup>
                    </m:sSup>
                  </m:oMath>
                </a14:m>
                <a:r>
                  <a:rPr lang="zh-CN" altLang="en-US" b="1" dirty="0" smtClean="0"/>
                  <a:t>时，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𝑹</m:t>
                    </m:r>
                  </m:oMath>
                </a14:m>
                <a:r>
                  <a:rPr lang="en-US" altLang="zh-CN" b="1" dirty="0" smtClean="0"/>
                  <a:t>,</a:t>
                </a:r>
                <a:r>
                  <a:rPr lang="en-US" altLang="zh-CN" b="1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𝑹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′′</m:t>
                    </m:r>
                  </m:oMath>
                </a14:m>
                <a:r>
                  <a:rPr lang="zh-CN" altLang="en-US" b="1" dirty="0" smtClean="0"/>
                  <a:t>，因为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𝑹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′′</m:t>
                    </m:r>
                  </m:oMath>
                </a14:m>
                <a:r>
                  <a:rPr lang="zh-CN" altLang="en-US" b="1" dirty="0" smtClean="0"/>
                  <a:t>对称，所以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d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𝑹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′′</m:t>
                    </m:r>
                  </m:oMath>
                </a14:m>
                <a:r>
                  <a:rPr lang="zh-CN" altLang="en-US" b="1" dirty="0" smtClean="0"/>
                  <a:t>，因此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p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⊆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𝑹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′′</m:t>
                    </m:r>
                  </m:oMath>
                </a14:m>
                <a:r>
                  <a:rPr lang="zh-CN" altLang="en-US" b="1" dirty="0" smtClean="0"/>
                  <a:t>，故</a:t>
                </a:r>
                <a:endParaRPr lang="en-US" altLang="zh-CN" b="1" dirty="0" smtClean="0"/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𝒔</m:t>
                      </m:r>
                      <m:d>
                        <m:dPr>
                          <m:ctrlPr>
                            <a:rPr lang="en-US" altLang="zh-CN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</m:d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∪</m:t>
                      </m:r>
                      <m:sSup>
                        <m:sSupPr>
                          <m:ctrlPr>
                            <a:rPr lang="en-US" altLang="zh-CN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𝑹</m:t>
                          </m:r>
                        </m:e>
                        <m:sup>
                          <m:r>
                            <a:rPr lang="en-US" altLang="zh-CN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𝒄</m:t>
                          </m:r>
                        </m:sup>
                      </m:sSup>
                    </m:oMath>
                  </m:oMathPara>
                </a14:m>
                <a:endParaRPr lang="en-US" altLang="zh-CN" b="1" dirty="0" smtClean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7544" y="1124744"/>
                <a:ext cx="8229600" cy="5328592"/>
              </a:xfrm>
              <a:blipFill rotWithShape="0">
                <a:blip r:embed="rId2"/>
                <a:stretch>
                  <a:fillRect l="-963" t="-1144" r="-9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C87BA-7BB4-4FBB-8EE6-A30C0FB65631}" type="datetime1">
              <a:rPr lang="zh-CN" altLang="en-US" smtClean="0"/>
              <a:pPr/>
              <a:t>2020/11/9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0C485-3EAF-4318-915D-9216C2569B1B}" type="slidenum">
              <a:rPr lang="zh-CN" altLang="en-US" smtClean="0"/>
              <a:pPr/>
              <a:t>68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405887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3-8 </a:t>
            </a:r>
            <a:r>
              <a:rPr lang="zh-CN" altLang="en-US" dirty="0"/>
              <a:t>关系的闭包运算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b="1" dirty="0" smtClean="0">
                    <a:solidFill>
                      <a:srgbClr val="0000CC"/>
                    </a:solidFill>
                  </a:rPr>
                  <a:t>定理</a:t>
                </a:r>
                <a:r>
                  <a:rPr lang="en-US" altLang="zh-CN" b="1" dirty="0">
                    <a:solidFill>
                      <a:srgbClr val="0000CC"/>
                    </a:solidFill>
                  </a:rPr>
                  <a:t>3-8.4 </a:t>
                </a:r>
                <a:r>
                  <a:rPr lang="zh-CN" altLang="en-US" b="1" dirty="0"/>
                  <a:t>设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𝑹</m:t>
                    </m:r>
                  </m:oMath>
                </a14:m>
                <a:r>
                  <a:rPr lang="zh-CN" altLang="en-US" b="1" dirty="0"/>
                  <a:t>是集合</a:t>
                </a:r>
                <a14:m>
                  <m:oMath xmlns:m="http://schemas.openxmlformats.org/officeDocument/2006/math"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zh-CN" altLang="en-US" b="1" i="1" dirty="0">
                        <a:latin typeface="Cambria Math" panose="02040503050406030204" pitchFamily="18" charset="0"/>
                      </a:rPr>
                      <m:t>上</m:t>
                    </m:r>
                  </m:oMath>
                </a14:m>
                <a:r>
                  <a:rPr lang="zh-CN" altLang="en-US" b="1" dirty="0"/>
                  <a:t>的二元关系，则</a:t>
                </a:r>
                <a:endParaRPr lang="en-US" altLang="zh-CN" b="1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𝒕</m:t>
                    </m:r>
                    <m:d>
                      <m:d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</m:d>
                    <m:r>
                      <a:rPr lang="en-US" altLang="zh-CN" b="1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⋃"/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b="1" i="1"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  <m:sup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p>
                          <m:sSupPr>
                            <m:ctrlPr>
                              <a:rPr lang="en-US" altLang="zh-CN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𝑹</m:t>
                            </m:r>
                          </m:e>
                          <m:sup>
                            <m:r>
                              <a:rPr lang="en-US" altLang="zh-CN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𝒊</m:t>
                            </m:r>
                          </m:sup>
                        </m:sSup>
                      </m:e>
                    </m:nary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  <m:sSup>
                      <m:sSupPr>
                        <m:ctrlP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𝑹</m:t>
                        </m:r>
                      </m:e>
                      <m:sup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  <m:sSup>
                      <m:sSupPr>
                        <m:ctrlP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𝑹</m:t>
                        </m:r>
                      </m:e>
                      <m:sup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𝟑</m:t>
                        </m:r>
                      </m:sup>
                    </m:sSup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∪⋯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≜</m:t>
                    </m:r>
                    <m:sSup>
                      <m:sSupPr>
                        <m:ctrlP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𝑹</m:t>
                        </m:r>
                      </m:e>
                      <m:sup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r>
                  <a:rPr lang="zh-CN" altLang="en-US" b="1" dirty="0" smtClean="0"/>
                  <a:t>。</a:t>
                </a:r>
                <a:endParaRPr lang="en-US" altLang="zh-CN" b="1" dirty="0" smtClean="0"/>
              </a:p>
              <a:p>
                <a:pPr algn="just"/>
                <a:r>
                  <a:rPr lang="zh-CN" altLang="en-US" b="1" dirty="0" smtClean="0"/>
                  <a:t>证</a:t>
                </a:r>
                <a:r>
                  <a:rPr lang="en-US" altLang="zh-CN" b="1" dirty="0" smtClean="0"/>
                  <a:t>. </a:t>
                </a:r>
                <a:r>
                  <a:rPr lang="zh-CN" altLang="en-US" b="1" dirty="0" smtClean="0"/>
                  <a:t>略</a:t>
                </a:r>
                <a:endParaRPr lang="en-US" altLang="zh-CN" b="1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37" t="-14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C87BA-7BB4-4FBB-8EE6-A30C0FB65631}" type="datetime1">
              <a:rPr lang="zh-CN" altLang="en-US" smtClean="0"/>
              <a:pPr/>
              <a:t>2020/11/9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0C485-3EAF-4318-915D-9216C2569B1B}" type="slidenum">
              <a:rPr lang="zh-CN" altLang="en-US" smtClean="0"/>
              <a:pPr/>
              <a:t>69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71232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3-1 </a:t>
            </a:r>
            <a:r>
              <a:rPr lang="zh-CN" altLang="en-US" dirty="0"/>
              <a:t>集合的概念和表示法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b="1" dirty="0" smtClean="0">
                    <a:solidFill>
                      <a:srgbClr val="0000CC"/>
                    </a:solidFill>
                  </a:rPr>
                  <a:t>定义</a:t>
                </a:r>
                <a:r>
                  <a:rPr lang="en-US" altLang="zh-CN" b="1" dirty="0" smtClean="0">
                    <a:solidFill>
                      <a:srgbClr val="0000CC"/>
                    </a:solidFill>
                  </a:rPr>
                  <a:t>3-1.4 </a:t>
                </a:r>
                <a:r>
                  <a:rPr lang="zh-CN" altLang="en-US" b="1" dirty="0" smtClean="0"/>
                  <a:t>在一定范围内，如果所有集合均为某一集合的子集，则称该集合为</a:t>
                </a:r>
                <a:r>
                  <a:rPr lang="zh-CN" altLang="en-US" b="1" dirty="0" smtClean="0">
                    <a:solidFill>
                      <a:srgbClr val="CC0099"/>
                    </a:solidFill>
                  </a:rPr>
                  <a:t>全集</a:t>
                </a:r>
                <a:r>
                  <a:rPr lang="zh-CN" altLang="en-US" b="1" dirty="0" smtClean="0"/>
                  <a:t>，记作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𝑬</m:t>
                    </m:r>
                  </m:oMath>
                </a14:m>
                <a:r>
                  <a:rPr lang="zh-CN" altLang="en-US" b="1" dirty="0" smtClean="0"/>
                  <a:t>。对于任一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zh-CN" altLang="en-US" b="1" dirty="0" smtClean="0"/>
                  <a:t>，因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⊆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𝑬</m:t>
                    </m:r>
                  </m:oMath>
                </a14:m>
                <a:r>
                  <a:rPr lang="zh-CN" altLang="en-US" b="1" dirty="0" smtClean="0"/>
                  <a:t>，故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𝑬</m:t>
                    </m:r>
                  </m:oMath>
                </a14:m>
                <a:r>
                  <a:rPr lang="zh-CN" altLang="en-US" b="1" dirty="0" smtClean="0"/>
                  <a:t>，即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)(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𝑬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zh-CN" altLang="en-US" b="1" i="1">
                        <a:latin typeface="Cambria Math" panose="02040503050406030204" pitchFamily="18" charset="0"/>
                      </a:rPr>
                      <m:t>恒</m:t>
                    </m:r>
                  </m:oMath>
                </a14:m>
                <a:r>
                  <a:rPr lang="zh-CN" altLang="en-US" b="1" dirty="0" smtClean="0"/>
                  <a:t>真。故</a:t>
                </a:r>
                <a:endParaRPr lang="en-US" altLang="zh-CN" b="1" dirty="0" smtClean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𝑬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={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𝒑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)∨¬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𝒑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)}</m:t>
                    </m:r>
                  </m:oMath>
                </a14:m>
                <a:r>
                  <a:rPr lang="zh-CN" altLang="en-US" b="1" dirty="0" smtClean="0"/>
                  <a:t>，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𝒑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b="1" dirty="0" smtClean="0"/>
                  <a:t>是任意谓词。</a:t>
                </a:r>
                <a:endParaRPr lang="en-US" altLang="zh-CN" b="1" dirty="0" smtClean="0"/>
              </a:p>
              <a:p>
                <a:pPr algn="just"/>
                <a:r>
                  <a:rPr lang="zh-CN" altLang="en-US" b="1" dirty="0" smtClean="0">
                    <a:solidFill>
                      <a:srgbClr val="0000CC"/>
                    </a:solidFill>
                  </a:rPr>
                  <a:t>定义</a:t>
                </a:r>
                <a:r>
                  <a:rPr lang="en-US" altLang="zh-CN" b="1" dirty="0" smtClean="0">
                    <a:solidFill>
                      <a:srgbClr val="0000CC"/>
                    </a:solidFill>
                  </a:rPr>
                  <a:t>3-1.5 </a:t>
                </a:r>
                <a:r>
                  <a:rPr lang="zh-CN" altLang="en-US" b="1" dirty="0" smtClean="0"/>
                  <a:t>给定集合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zh-CN" altLang="en-US" b="1" dirty="0" smtClean="0"/>
                  <a:t>，由集合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zh-CN" altLang="en-US" b="1" dirty="0" smtClean="0"/>
                  <a:t>的所有子集为元素组成的集合，称为集合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zh-CN" altLang="en-US" b="1" dirty="0" smtClean="0"/>
                  <a:t>的</a:t>
                </a:r>
                <a:r>
                  <a:rPr lang="zh-CN" altLang="en-US" b="1" dirty="0" smtClean="0">
                    <a:solidFill>
                      <a:srgbClr val="CC0099"/>
                    </a:solidFill>
                  </a:rPr>
                  <a:t>幂集</a:t>
                </a:r>
                <a:r>
                  <a:rPr lang="zh-CN" altLang="en-US" b="1" dirty="0" smtClean="0"/>
                  <a:t>，记为</a:t>
                </a:r>
                <a14:m>
                  <m:oMath xmlns:m="http://schemas.openxmlformats.org/officeDocument/2006/math">
                    <m:r>
                      <a:rPr lang="zh-CN" altLang="el-GR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𝓟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𝑨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b="1" dirty="0" smtClean="0"/>
                  <a:t>.</a:t>
                </a:r>
              </a:p>
              <a:p>
                <a:pPr lvl="1" algn="just"/>
                <a:r>
                  <a:rPr lang="zh-CN" altLang="en-US" b="1" dirty="0"/>
                  <a:t>若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𝑨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{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𝒂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𝒃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𝒄</m:t>
                    </m:r>
                    <m:r>
                      <a:rPr lang="en-US" altLang="zh-CN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zh-CN" altLang="en-US" b="1" dirty="0" smtClean="0"/>
                  <a:t>，则幂集</a:t>
                </a:r>
                <a:endParaRPr lang="en-US" altLang="zh-CN" b="1" dirty="0" smtClean="0"/>
              </a:p>
              <a:p>
                <a:pPr marL="457200" lvl="1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l-GR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𝓟</m:t>
                      </m:r>
                      <m:d>
                        <m:dPr>
                          <m:ctrlPr>
                            <a:rPr lang="en-US" altLang="zh-CN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𝑨</m:t>
                          </m:r>
                        </m:e>
                      </m:d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∅,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US" altLang="zh-CN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𝒂</m:t>
                              </m:r>
                            </m:e>
                          </m:d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US" altLang="zh-CN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𝒃</m:t>
                              </m:r>
                            </m:e>
                          </m:d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US" altLang="zh-CN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𝒄</m:t>
                              </m:r>
                            </m:e>
                          </m:d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US" altLang="zh-CN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𝒂</m:t>
                              </m:r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𝒃</m:t>
                              </m:r>
                            </m:e>
                          </m:d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US" altLang="zh-CN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𝒃</m:t>
                              </m:r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𝒄</m:t>
                              </m:r>
                            </m:e>
                          </m:d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US" altLang="zh-CN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𝒂</m:t>
                              </m:r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𝒄</m:t>
                              </m:r>
                            </m:e>
                          </m:d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US" altLang="zh-CN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𝒂</m:t>
                              </m:r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𝒃</m:t>
                              </m:r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𝒄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altLang="zh-CN" b="1" dirty="0" smtClean="0">
                  <a:ea typeface="Cambria Math" panose="02040503050406030204" pitchFamily="18" charset="0"/>
                </a:endParaRPr>
              </a:p>
              <a:p>
                <a:pPr algn="just"/>
                <a:r>
                  <a:rPr lang="zh-CN" altLang="en-US" b="1" dirty="0" smtClean="0">
                    <a:solidFill>
                      <a:srgbClr val="0000CC"/>
                    </a:solidFill>
                  </a:rPr>
                  <a:t>定理</a:t>
                </a:r>
                <a:r>
                  <a:rPr lang="en-US" altLang="zh-CN" b="1" dirty="0" smtClean="0">
                    <a:solidFill>
                      <a:srgbClr val="0000CC"/>
                    </a:solidFill>
                  </a:rPr>
                  <a:t>3-1.3 </a:t>
                </a:r>
                <a:r>
                  <a:rPr lang="zh-CN" altLang="en-US" b="1" dirty="0" smtClean="0"/>
                  <a:t>如果有限集合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zh-CN" altLang="en-US" b="1" dirty="0" smtClean="0"/>
                  <a:t>有</a:t>
                </a:r>
                <a:r>
                  <a:rPr lang="en-US" altLang="zh-CN" b="1" dirty="0" smtClean="0"/>
                  <a:t>n</a:t>
                </a:r>
                <a:r>
                  <a:rPr lang="zh-CN" altLang="en-US" b="1" dirty="0" smtClean="0"/>
                  <a:t>个元素，则其幂集</a:t>
                </a:r>
                <a14:m>
                  <m:oMath xmlns:m="http://schemas.openxmlformats.org/officeDocument/2006/math">
                    <m:r>
                      <a:rPr lang="zh-CN" altLang="el-GR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𝓟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𝑨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b="1" dirty="0" smtClean="0"/>
                  <a:t>有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𝒏</m:t>
                        </m:r>
                      </m:sup>
                    </m:sSup>
                  </m:oMath>
                </a14:m>
                <a:r>
                  <a:rPr lang="zh-CN" altLang="en-US" b="1" dirty="0" smtClean="0"/>
                  <a:t>个元素。</a:t>
                </a:r>
                <a:endParaRPr lang="en-US" altLang="zh-CN" b="1" dirty="0" smtClean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37" t="-1058" r="-1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C87BA-7BB4-4FBB-8EE6-A30C0FB65631}" type="datetime1">
              <a:rPr lang="zh-CN" altLang="en-US" smtClean="0"/>
              <a:pPr/>
              <a:t>2020/11/9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0C485-3EAF-4318-915D-9216C2569B1B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775051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3-8 </a:t>
            </a:r>
            <a:r>
              <a:rPr lang="zh-CN" altLang="en-US" dirty="0"/>
              <a:t>关系的闭包运算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980728"/>
                <a:ext cx="8229600" cy="5401552"/>
              </a:xfrm>
            </p:spPr>
            <p:txBody>
              <a:bodyPr>
                <a:normAutofit fontScale="92500"/>
              </a:bodyPr>
              <a:lstStyle/>
              <a:p>
                <a:r>
                  <a:rPr lang="zh-CN" altLang="en-US" b="1" dirty="0" smtClean="0">
                    <a:solidFill>
                      <a:srgbClr val="0000CC"/>
                    </a:solidFill>
                  </a:rPr>
                  <a:t>例题</a:t>
                </a:r>
                <a:r>
                  <a:rPr lang="en-US" altLang="zh-CN" b="1" dirty="0" smtClean="0">
                    <a:solidFill>
                      <a:srgbClr val="0000CC"/>
                    </a:solidFill>
                  </a:rPr>
                  <a:t>1</a:t>
                </a:r>
                <a:r>
                  <a:rPr lang="en-US" altLang="zh-CN" b="1" dirty="0" smtClean="0"/>
                  <a:t> </a:t>
                </a:r>
                <a:r>
                  <a:rPr lang="zh-CN" altLang="en-US" b="1" dirty="0" smtClean="0"/>
                  <a:t>设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={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𝒃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𝒄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zh-CN" altLang="en-US" b="1" dirty="0" smtClean="0"/>
                  <a:t>，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𝑹</m:t>
                    </m:r>
                  </m:oMath>
                </a14:m>
                <a:r>
                  <a:rPr lang="zh-CN" altLang="en-US" b="1" dirty="0" smtClean="0"/>
                  <a:t>是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zh-CN" altLang="en-US" b="1" dirty="0" smtClean="0"/>
                  <a:t>上的二元关系，且给定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={</m:t>
                    </m:r>
                    <m:d>
                      <m:dPr>
                        <m:begChr m:val="⟨"/>
                        <m:endChr m:val="⟩"/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begChr m:val="⟨"/>
                        <m:endChr m:val="⟩"/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𝒃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begChr m:val="⟨"/>
                        <m:endChr m:val="⟩"/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𝒄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zh-CN" altLang="en-US" b="1" dirty="0" smtClean="0"/>
                  <a:t>，求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𝒓</m:t>
                    </m:r>
                    <m:d>
                      <m:d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𝒔</m:t>
                    </m:r>
                    <m:d>
                      <m:d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b="1" dirty="0" smtClean="0"/>
                  <a:t>。</a:t>
                </a:r>
                <a:endParaRPr lang="en-US" altLang="zh-CN" b="1" dirty="0" smtClean="0"/>
              </a:p>
              <a:p>
                <a:r>
                  <a:rPr lang="zh-CN" altLang="en-US" b="1" dirty="0" smtClean="0">
                    <a:solidFill>
                      <a:srgbClr val="0000CC"/>
                    </a:solidFill>
                  </a:rPr>
                  <a:t>解</a:t>
                </a:r>
                <a:r>
                  <a:rPr lang="en-US" altLang="zh-CN" b="1" dirty="0" smtClean="0"/>
                  <a:t>. 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𝒓</m:t>
                    </m:r>
                    <m:d>
                      <m:d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𝑰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𝑨</m:t>
                        </m:r>
                      </m:sub>
                    </m:sSub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{</m:t>
                    </m:r>
                    <m:d>
                      <m:dPr>
                        <m:begChr m:val="⟨"/>
                        <m:endChr m:val="⟩"/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𝒂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</m:d>
                    <m:r>
                      <a:rPr lang="en-US" altLang="zh-CN" b="1" i="1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begChr m:val="⟨"/>
                        <m:endChr m:val="⟩"/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𝒃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</m:d>
                    <m:r>
                      <a:rPr lang="en-US" altLang="zh-CN" b="1" i="1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begChr m:val="⟨"/>
                        <m:endChr m:val="⟩"/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𝒄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</m:d>
                    <m:r>
                      <a:rPr lang="en-US" altLang="zh-CN" b="1" i="0" smtClean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begChr m:val="⟨"/>
                        <m:endChr m:val="⟩"/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begChr m:val="⟨"/>
                        <m:endChr m:val="⟩"/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𝒃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begChr m:val="⟨"/>
                        <m:endChr m:val="⟩"/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𝒄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</m:d>
                    <m:r>
                      <a:rPr lang="en-US" altLang="zh-CN" b="1" i="0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altLang="zh-CN" b="1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𝒔</m:t>
                      </m:r>
                      <m:d>
                        <m:dPr>
                          <m:ctrlPr>
                            <a:rPr lang="en-US" altLang="zh-CN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</m:d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∪</m:t>
                      </m:r>
                      <m:sSup>
                        <m:sSupPr>
                          <m:ctrlPr>
                            <a:rPr lang="en-US" altLang="zh-CN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𝑹</m:t>
                          </m:r>
                        </m:e>
                        <m:sup>
                          <m:r>
                            <a:rPr lang="en-US" altLang="zh-CN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𝒄</m:t>
                          </m:r>
                        </m:sup>
                      </m:sSup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</m:d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,</m:t>
                          </m:r>
                          <m:d>
                            <m:dPr>
                              <m:begChr m:val="⟨"/>
                              <m:endChr m:val="⟩"/>
                              <m:ctrlP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e>
                          </m:d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,</m:t>
                          </m:r>
                          <m:d>
                            <m:dPr>
                              <m:begChr m:val="⟨"/>
                              <m:endChr m:val="⟩"/>
                              <m:ctrlP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</m:d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d>
                            <m:dPr>
                              <m:begChr m:val="⟨"/>
                              <m:endChr m:val="⟩"/>
                              <m:ctrlP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</m:d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,</m:t>
                          </m:r>
                          <m:d>
                            <m:dPr>
                              <m:begChr m:val="⟨"/>
                              <m:endChr m:val="⟩"/>
                              <m:ctrlP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</m:d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,</m:t>
                          </m:r>
                          <m:d>
                            <m:dPr>
                              <m:begChr m:val="⟨"/>
                              <m:endChr m:val="⟩"/>
                              <m:ctrlP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altLang="zh-CN" b="1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𝑹</m:t>
                          </m:r>
                        </m:sub>
                      </m:sSub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b="1" i="1" smtClean="0"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e>
                                    <m:e>
                                      <m:r>
                                        <a:rPr lang="en-US" altLang="zh-CN" b="1" i="1" smtClean="0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b="1" i="1" smtClean="0"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e>
                                    <m:e>
                                      <m:r>
                                        <a:rPr lang="en-US" altLang="zh-CN" b="1" i="1" smtClean="0"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b="1" i="1" smtClean="0"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b="1" i="1" smtClean="0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b="1" i="1" smtClean="0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e>
                                    <m:e>
                                      <m:r>
                                        <a:rPr lang="en-US" altLang="zh-CN" b="1" i="1" smtClean="0"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zh-CN" b="1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sSup>
                            <m:sSupPr>
                              <m:ctrlP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p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sub>
                      </m:sSub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e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e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e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∘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e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e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e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e>
                                    <m:e>
                                      <m:r>
                                        <a:rPr lang="en-US" altLang="zh-CN" b="1" i="1" smtClean="0"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b="1" i="1" smtClean="0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e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b="1" i="1" smtClean="0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b="1" i="1" smtClean="0"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b="1" i="1" smtClean="0"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e>
                                    <m:e>
                                      <m:r>
                                        <a:rPr lang="en-US" altLang="zh-CN" b="1" i="1" smtClean="0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zh-CN" b="1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p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={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altLang="zh-CN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</m:d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altLang="zh-CN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</m:d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altLang="zh-CN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𝒄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</m:d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altLang="zh-CN" b="1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sSup>
                            <m:sSupPr>
                              <m:ctrlP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p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p>
                          </m:sSup>
                        </m:sub>
                      </m:sSub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e>
                                    <m:e>
                                      <m:r>
                                        <a:rPr lang="en-US" altLang="zh-CN" b="1" i="1" smtClean="0"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b="1" i="1" smtClean="0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e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b="1" i="1" smtClean="0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b="1" i="1" smtClean="0"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b="1" i="1" smtClean="0"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e>
                                    <m:e>
                                      <m:r>
                                        <a:rPr lang="en-US" altLang="zh-CN" b="1" i="1" smtClean="0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CN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∘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e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e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e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b="1" i="1" smtClean="0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e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b="1" i="1" smtClean="0"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e>
                                    <m:e>
                                      <m:r>
                                        <a:rPr lang="en-US" altLang="zh-CN" b="1" i="1" smtClean="0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b="1" i="1" smtClean="0"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e>
                                    <m:e>
                                      <m:r>
                                        <a:rPr lang="en-US" altLang="zh-CN" b="1" i="1" smtClean="0"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zh-CN" b="1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p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={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altLang="zh-CN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</m:d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altLang="zh-CN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</m:d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altLang="zh-CN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𝒄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</m:d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altLang="zh-CN" b="1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980728"/>
                <a:ext cx="8229600" cy="5401552"/>
              </a:xfrm>
              <a:blipFill rotWithShape="0">
                <a:blip r:embed="rId2"/>
                <a:stretch>
                  <a:fillRect l="-815" t="-11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C87BA-7BB4-4FBB-8EE6-A30C0FB65631}" type="datetime1">
              <a:rPr lang="zh-CN" altLang="en-US" smtClean="0"/>
              <a:pPr/>
              <a:t>2020/11/9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0C485-3EAF-4318-915D-9216C2569B1B}" type="slidenum">
              <a:rPr lang="zh-CN" altLang="en-US" smtClean="0"/>
              <a:pPr/>
              <a:t>70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567714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3-8 </a:t>
            </a:r>
            <a:r>
              <a:rPr lang="zh-CN" altLang="en-US" dirty="0"/>
              <a:t>关系的闭包运算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sSup>
                            <m:sSupPr>
                              <m:ctrlP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p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sup>
                          </m:sSup>
                        </m:sub>
                      </m:sSub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e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e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e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CN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∘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e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e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e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e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e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e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zh-CN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p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p>
                      </m:sSup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CN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</m:d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,</m:t>
                          </m:r>
                          <m:d>
                            <m:dPr>
                              <m:begChr m:val="⟨"/>
                              <m:endChr m:val="⟩"/>
                              <m:ctrlP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e>
                          </m:d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,</m:t>
                          </m:r>
                          <m:d>
                            <m:dPr>
                              <m:begChr m:val="⟨"/>
                              <m:endChr m:val="⟩"/>
                              <m:ctrlP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</m:d>
                        </m:e>
                      </m:d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𝑹</m:t>
                      </m:r>
                    </m:oMath>
                  </m:oMathPara>
                </a14:m>
                <a:endParaRPr lang="en-US" altLang="zh-CN" b="1" dirty="0" smtClean="0"/>
              </a:p>
              <a:p>
                <a:pPr marL="0" indent="0">
                  <a:buNone/>
                </a:pPr>
                <a:r>
                  <a:rPr lang="zh-CN" altLang="en-US" b="1" dirty="0" smtClean="0"/>
                  <a:t>继续这个运算有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p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𝟒</m:t>
                        </m:r>
                      </m:sup>
                    </m:sSup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⋯=</m:t>
                    </m:r>
                    <m:sSup>
                      <m:sSupPr>
                        <m:ctrlP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𝑹</m:t>
                        </m:r>
                      </m:e>
                      <m:sup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𝟑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p>
                    </m:sSup>
                  </m:oMath>
                </a14:m>
                <a:r>
                  <a:rPr lang="en-US" altLang="zh-CN" b="1" dirty="0" smtClean="0"/>
                  <a:t>;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p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altLang="zh-CN" b="1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p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𝟓</m:t>
                        </m:r>
                      </m:sup>
                    </m:sSup>
                    <m:r>
                      <a:rPr lang="en-US" altLang="zh-CN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⋯=</m:t>
                    </m:r>
                    <m:sSup>
                      <m:sSupPr>
                        <m:ctrlP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𝑹</m:t>
                        </m:r>
                      </m:e>
                      <m:sup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𝟑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altLang="zh-CN" b="1" dirty="0" smtClean="0"/>
                  <a:t>;</a:t>
                </a:r>
                <a:r>
                  <a:rPr lang="en-US" altLang="zh-CN" b="1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p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</m:sup>
                    </m:sSup>
                    <m:r>
                      <a:rPr lang="en-US" altLang="zh-CN" b="1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p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𝟔</m:t>
                        </m:r>
                      </m:sup>
                    </m:sSup>
                    <m:r>
                      <a:rPr lang="en-US" altLang="zh-CN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⋯=</m:t>
                    </m:r>
                    <m:sSup>
                      <m:sSupPr>
                        <m:ctrlP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𝑹</m:t>
                        </m:r>
                      </m:e>
                      <m:sup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𝟑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𝟑</m:t>
                        </m:r>
                      </m:sup>
                    </m:sSup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(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𝒏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,⋯)</m:t>
                    </m:r>
                  </m:oMath>
                </a14:m>
                <a:endParaRPr lang="en-US" altLang="zh-CN" b="1" dirty="0" smtClean="0"/>
              </a:p>
              <a:p>
                <a:pPr marL="0" indent="0">
                  <a:buNone/>
                </a:pPr>
                <a:r>
                  <a:rPr lang="zh-CN" altLang="en-US" b="1" dirty="0"/>
                  <a:t>故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𝒕</m:t>
                    </m:r>
                    <m:d>
                      <m:d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</m:d>
                    <m:r>
                      <a:rPr lang="en-US" altLang="zh-CN" b="1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⋃"/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b="1" i="1"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  <m:sup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p>
                          <m:sSupPr>
                            <m:ctrlPr>
                              <a:rPr lang="en-US" altLang="zh-CN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𝑹</m:t>
                            </m:r>
                          </m:e>
                          <m:sup>
                            <m:r>
                              <a:rPr lang="en-US" altLang="zh-CN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𝒊</m:t>
                            </m:r>
                          </m:sup>
                        </m:sSup>
                      </m:e>
                    </m:nary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  <m:sSup>
                      <m:sSupPr>
                        <m:ctrlP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𝑹</m:t>
                        </m:r>
                      </m:e>
                      <m:sup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  <m:sSup>
                      <m:sSupPr>
                        <m:ctrlP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𝑹</m:t>
                        </m:r>
                      </m:e>
                      <m:sup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𝟑</m:t>
                        </m:r>
                      </m:sup>
                    </m:sSup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={</m:t>
                    </m:r>
                    <m:d>
                      <m:dPr>
                        <m:begChr m:val="⟨"/>
                        <m:endChr m:val="⟩"/>
                        <m:ctrlP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𝒂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𝒂</m:t>
                        </m:r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d>
                      <m:dPr>
                        <m:begChr m:val="⟨"/>
                        <m:endChr m:val="⟩"/>
                        <m:ctrlP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𝒃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𝒃</m:t>
                        </m:r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d>
                      <m:dPr>
                        <m:begChr m:val="⟨"/>
                        <m:endChr m:val="⟩"/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𝒄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begChr m:val="⟨"/>
                        <m:endChr m:val="⟩"/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𝒂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</m:d>
                    <m:r>
                      <a:rPr lang="en-US" altLang="zh-CN" b="1" i="1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begChr m:val="⟨"/>
                        <m:endChr m:val="⟩"/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𝒃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</m:d>
                    <m:r>
                      <a:rPr lang="en-US" altLang="zh-CN" b="1" i="1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begChr m:val="⟨"/>
                        <m:endChr m:val="⟩"/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𝒄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begChr m:val="⟨"/>
                        <m:endChr m:val="⟩"/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𝒃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</m:d>
                    <m:r>
                      <a:rPr lang="en-US" altLang="zh-CN" b="1" i="1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begChr m:val="⟨"/>
                        <m:endChr m:val="⟩"/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𝒂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</m:d>
                    <m:r>
                      <a:rPr lang="en-US" altLang="zh-CN" b="1" i="1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begChr m:val="⟨"/>
                        <m:endChr m:val="⟩"/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𝒄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endParaRPr lang="en-US" altLang="zh-CN" b="1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𝑹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b="1" i="1" smtClean="0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e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b="1" i="1" smtClean="0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e>
                                    <m:e>
                                      <m:r>
                                        <a:rPr lang="en-US" altLang="zh-CN" b="1" i="1" smtClean="0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b="1" i="1" smtClean="0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e>
                                    <m:e>
                                      <m:r>
                                        <a:rPr lang="en-US" altLang="zh-CN" b="1" i="1" smtClean="0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zh-CN" b="1" dirty="0"/>
              </a:p>
              <a:p>
                <a:endParaRPr lang="zh-CN" altLang="en-US" b="1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1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C87BA-7BB4-4FBB-8EE6-A30C0FB65631}" type="datetime1">
              <a:rPr lang="zh-CN" altLang="en-US" smtClean="0"/>
              <a:pPr/>
              <a:t>2020/11/9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0C485-3EAF-4318-915D-9216C2569B1B}" type="slidenum">
              <a:rPr lang="zh-CN" altLang="en-US" smtClean="0"/>
              <a:pPr/>
              <a:t>71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184662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3-8 </a:t>
            </a:r>
            <a:r>
              <a:rPr lang="zh-CN" altLang="en-US" dirty="0"/>
              <a:t>关系的闭包运算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b="1" dirty="0" smtClean="0">
                    <a:solidFill>
                      <a:srgbClr val="0000CC"/>
                    </a:solidFill>
                  </a:rPr>
                  <a:t>定理</a:t>
                </a:r>
                <a:r>
                  <a:rPr lang="en-US" altLang="zh-CN" b="1" dirty="0" smtClean="0">
                    <a:solidFill>
                      <a:srgbClr val="0000CC"/>
                    </a:solidFill>
                  </a:rPr>
                  <a:t>3-8.5 </a:t>
                </a:r>
                <a:r>
                  <a:rPr lang="zh-CN" altLang="en-US" b="1" dirty="0" smtClean="0"/>
                  <a:t>设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zh-CN" altLang="en-US" b="1" dirty="0" smtClean="0"/>
                  <a:t>是含有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zh-CN" altLang="en-US" b="1" dirty="0" smtClean="0"/>
                  <a:t>个元素的集合，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𝑹</m:t>
                    </m:r>
                  </m:oMath>
                </a14:m>
                <a:r>
                  <a:rPr lang="zh-CN" altLang="en-US" b="1" dirty="0" smtClean="0"/>
                  <a:t>是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zh-CN" altLang="en-US" b="1" dirty="0" smtClean="0"/>
                  <a:t>上的二元关系，则存在一个正整数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zh-CN" altLang="en-US" b="1" dirty="0" smtClean="0"/>
                  <a:t>，使得</a:t>
                </a:r>
                <a:endParaRPr lang="en-US" altLang="zh-CN" b="1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𝒕</m:t>
                      </m:r>
                      <m:d>
                        <m:dPr>
                          <m:ctrlPr>
                            <a:rPr lang="en-US" altLang="zh-CN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</m:d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∪</m:t>
                      </m:r>
                      <m:sSup>
                        <m:sSupPr>
                          <m:ctrlPr>
                            <a:rPr lang="en-US" altLang="zh-CN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𝑹</m:t>
                          </m:r>
                        </m:e>
                        <m:sup>
                          <m:r>
                            <a:rPr lang="en-US" altLang="zh-CN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altLang="zh-CN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∪</m:t>
                      </m:r>
                      <m:sSup>
                        <m:sSupPr>
                          <m:ctrlPr>
                            <a:rPr lang="en-US" altLang="zh-CN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𝑹</m:t>
                          </m:r>
                        </m:e>
                        <m:sup>
                          <m:r>
                            <a:rPr lang="en-US" altLang="zh-CN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  <m:r>
                        <a:rPr lang="en-US" altLang="zh-CN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∪⋯</m:t>
                      </m:r>
                      <m:sSup>
                        <m:sSupPr>
                          <m:ctrlPr>
                            <a:rPr lang="en-US" altLang="zh-CN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𝑹</m:t>
                          </m:r>
                        </m:e>
                        <m:sup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𝒌</m:t>
                          </m:r>
                        </m:sup>
                      </m:sSup>
                    </m:oMath>
                  </m:oMathPara>
                </a14:m>
                <a:endParaRPr lang="en-US" altLang="zh-CN" b="1" dirty="0" smtClean="0"/>
              </a:p>
              <a:p>
                <a:r>
                  <a:rPr lang="zh-CN" altLang="en-US" b="1" dirty="0" smtClean="0">
                    <a:solidFill>
                      <a:srgbClr val="CC0099"/>
                    </a:solidFill>
                  </a:rPr>
                  <a:t>注：在</a:t>
                </a:r>
                <a14:m>
                  <m:oMath xmlns:m="http://schemas.openxmlformats.org/officeDocument/2006/math">
                    <m:r>
                      <a:rPr lang="en-US" altLang="zh-CN" b="1" i="1">
                        <a:solidFill>
                          <a:srgbClr val="CC0099"/>
                        </a:solidFill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zh-CN" altLang="en-US" b="1" dirty="0">
                    <a:solidFill>
                      <a:srgbClr val="CC0099"/>
                    </a:solidFill>
                  </a:rPr>
                  <a:t>个元素</a:t>
                </a:r>
                <a:r>
                  <a:rPr lang="zh-CN" altLang="en-US" b="1" dirty="0" smtClean="0">
                    <a:solidFill>
                      <a:srgbClr val="CC0099"/>
                    </a:solidFill>
                  </a:rPr>
                  <a:t>的有限集上关系</a:t>
                </a:r>
                <a14:m>
                  <m:oMath xmlns:m="http://schemas.openxmlformats.org/officeDocument/2006/math">
                    <m:r>
                      <a:rPr lang="en-US" altLang="zh-CN" b="1" i="1">
                        <a:solidFill>
                          <a:srgbClr val="CC0099"/>
                        </a:solidFill>
                        <a:latin typeface="Cambria Math" panose="02040503050406030204" pitchFamily="18" charset="0"/>
                      </a:rPr>
                      <m:t>𝑹</m:t>
                    </m:r>
                  </m:oMath>
                </a14:m>
                <a:r>
                  <a:rPr lang="zh-CN" altLang="en-US" b="1" dirty="0" smtClean="0">
                    <a:solidFill>
                      <a:srgbClr val="CC0099"/>
                    </a:solidFill>
                  </a:rPr>
                  <a:t>的传递闭包不妨写为</a:t>
                </a:r>
                <a14:m>
                  <m:oMath xmlns:m="http://schemas.openxmlformats.org/officeDocument/2006/math">
                    <m:r>
                      <a:rPr lang="en-US" altLang="zh-CN" b="1" i="1">
                        <a:solidFill>
                          <a:srgbClr val="CC0099"/>
                        </a:solidFill>
                        <a:latin typeface="Cambria Math" panose="02040503050406030204" pitchFamily="18" charset="0"/>
                      </a:rPr>
                      <m:t>𝒕</m:t>
                    </m:r>
                    <m:d>
                      <m:dPr>
                        <m:ctrlPr>
                          <a:rPr lang="en-US" altLang="zh-CN" b="1" i="1">
                            <a:solidFill>
                              <a:srgbClr val="CC0099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solidFill>
                              <a:srgbClr val="CC0099"/>
                            </a:solidFill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</m:d>
                    <m:r>
                      <a:rPr lang="en-US" altLang="zh-CN" b="1" i="1">
                        <a:solidFill>
                          <a:srgbClr val="CC0099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1" i="1">
                        <a:solidFill>
                          <a:srgbClr val="CC0099"/>
                        </a:solidFill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altLang="zh-CN" b="1" i="1">
                        <a:solidFill>
                          <a:srgbClr val="CC0099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  <m:sSup>
                      <m:sSupPr>
                        <m:ctrlPr>
                          <a:rPr lang="en-US" altLang="zh-CN" b="1" i="1">
                            <a:solidFill>
                              <a:srgbClr val="CC009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>
                            <a:solidFill>
                              <a:srgbClr val="CC009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𝑹</m:t>
                        </m:r>
                      </m:e>
                      <m:sup>
                        <m:r>
                          <a:rPr lang="en-US" altLang="zh-CN" b="1" i="1">
                            <a:solidFill>
                              <a:srgbClr val="CC009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altLang="zh-CN" b="1" i="1">
                        <a:solidFill>
                          <a:srgbClr val="CC0099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  <m:sSup>
                      <m:sSupPr>
                        <m:ctrlPr>
                          <a:rPr lang="en-US" altLang="zh-CN" b="1" i="1">
                            <a:solidFill>
                              <a:srgbClr val="CC009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>
                            <a:solidFill>
                              <a:srgbClr val="CC009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𝑹</m:t>
                        </m:r>
                      </m:e>
                      <m:sup>
                        <m:r>
                          <a:rPr lang="en-US" altLang="zh-CN" b="1" i="1">
                            <a:solidFill>
                              <a:srgbClr val="CC009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𝟑</m:t>
                        </m:r>
                      </m:sup>
                    </m:sSup>
                    <m:r>
                      <a:rPr lang="en-US" altLang="zh-CN" b="1" i="1">
                        <a:solidFill>
                          <a:srgbClr val="CC0099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∪⋯</m:t>
                    </m:r>
                    <m:sSup>
                      <m:sSupPr>
                        <m:ctrlPr>
                          <a:rPr lang="en-US" altLang="zh-CN" b="1" i="1">
                            <a:solidFill>
                              <a:srgbClr val="CC009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>
                            <a:solidFill>
                              <a:srgbClr val="CC009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𝑹</m:t>
                        </m:r>
                      </m:e>
                      <m:sup>
                        <m:r>
                          <a:rPr lang="en-US" altLang="zh-CN" b="1" i="1" smtClean="0">
                            <a:solidFill>
                              <a:srgbClr val="CC009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</m:sup>
                    </m:sSup>
                  </m:oMath>
                </a14:m>
                <a:r>
                  <a:rPr lang="zh-CN" altLang="en-US" b="1" dirty="0" smtClean="0">
                    <a:solidFill>
                      <a:srgbClr val="CC0099"/>
                    </a:solidFill>
                  </a:rPr>
                  <a:t>。</a:t>
                </a:r>
                <a:endParaRPr lang="en-US" altLang="zh-CN" b="1" dirty="0" smtClean="0">
                  <a:solidFill>
                    <a:srgbClr val="CC0099"/>
                  </a:solidFill>
                </a:endParaRPr>
              </a:p>
              <a:p>
                <a:r>
                  <a:rPr lang="zh-CN" altLang="en-US" b="1" dirty="0" smtClean="0">
                    <a:solidFill>
                      <a:srgbClr val="0000CC"/>
                    </a:solidFill>
                  </a:rPr>
                  <a:t>例题</a:t>
                </a:r>
                <a:r>
                  <a:rPr lang="en-US" altLang="zh-CN" b="1" dirty="0" smtClean="0">
                    <a:solidFill>
                      <a:srgbClr val="0000CC"/>
                    </a:solidFill>
                  </a:rPr>
                  <a:t>2</a:t>
                </a:r>
                <a:r>
                  <a:rPr lang="en-US" altLang="zh-CN" b="1" dirty="0" smtClean="0"/>
                  <a:t> </a:t>
                </a:r>
                <a:r>
                  <a:rPr lang="zh-CN" altLang="en-US" b="1" dirty="0" smtClean="0"/>
                  <a:t>设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={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𝒃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𝒄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𝒅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zh-CN" altLang="en-US" b="1" dirty="0" smtClean="0"/>
                  <a:t>，给定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zh-CN" altLang="en-US" b="1" dirty="0" smtClean="0"/>
                  <a:t>上的关系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𝑹</m:t>
                    </m:r>
                  </m:oMath>
                </a14:m>
                <a:r>
                  <a:rPr lang="zh-CN" altLang="en-US" b="1" dirty="0" smtClean="0"/>
                  <a:t>为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={</m:t>
                    </m:r>
                    <m:d>
                      <m:dPr>
                        <m:begChr m:val="⟨"/>
                        <m:endChr m:val="⟩"/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begChr m:val="⟨"/>
                        <m:endChr m:val="⟩"/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𝒃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begChr m:val="⟨"/>
                        <m:endChr m:val="⟩"/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𝒃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begChr m:val="⟨"/>
                        <m:endChr m:val="⟩"/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𝒄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zh-CN" altLang="en-US" b="1" dirty="0" smtClean="0"/>
                  <a:t>，求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𝒕</m:t>
                    </m:r>
                    <m:d>
                      <m:d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</m:d>
                  </m:oMath>
                </a14:m>
                <a:r>
                  <a:rPr lang="zh-CN" altLang="en-US" b="1" dirty="0" smtClean="0"/>
                  <a:t>。</a:t>
                </a:r>
                <a:endParaRPr lang="en-US" altLang="zh-CN" b="1" dirty="0" smtClean="0"/>
              </a:p>
              <a:p>
                <a:r>
                  <a:rPr lang="zh-CN" altLang="en-US" b="1" dirty="0" smtClean="0">
                    <a:solidFill>
                      <a:srgbClr val="0000CC"/>
                    </a:solidFill>
                  </a:rPr>
                  <a:t>解</a:t>
                </a:r>
                <a:r>
                  <a:rPr lang="en-US" altLang="zh-CN" b="1" dirty="0" smtClean="0">
                    <a:solidFill>
                      <a:srgbClr val="0000CC"/>
                    </a:solidFill>
                  </a:rPr>
                  <a:t>.</a:t>
                </a:r>
                <a:r>
                  <a:rPr lang="en-US" altLang="zh-CN" b="1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𝑴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𝑹</m:t>
                        </m:r>
                      </m:sub>
                    </m:sSub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  <m:e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e>
                                  <m:e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  <m:e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e>
                                  <m:e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  <m:e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  <m:e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  <m:e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  <m:e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endParaRPr lang="zh-CN" altLang="en-US" b="1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37" t="-14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C87BA-7BB4-4FBB-8EE6-A30C0FB65631}" type="datetime1">
              <a:rPr lang="zh-CN" altLang="en-US" smtClean="0"/>
              <a:pPr/>
              <a:t>2020/11/9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0C485-3EAF-4318-915D-9216C2569B1B}" type="slidenum">
              <a:rPr lang="zh-CN" altLang="en-US" smtClean="0"/>
              <a:pPr/>
              <a:t>72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919728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3-8 </a:t>
            </a:r>
            <a:r>
              <a:rPr lang="zh-CN" altLang="en-US" dirty="0"/>
              <a:t>关系的闭包运算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67544" y="908719"/>
                <a:ext cx="8229600" cy="5812755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sSup>
                            <m:sSupPr>
                              <m:ctrlP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p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sub>
                      </m:sSub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e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e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e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e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e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e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e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e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∘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e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e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e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e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e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e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e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e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b="1" i="1" smtClean="0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e>
                                    <m:e>
                                      <m:r>
                                        <a:rPr lang="en-US" altLang="zh-CN" b="1" i="1" smtClean="0"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b="1" i="1" smtClean="0"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e>
                                    <m:e>
                                      <m:r>
                                        <a:rPr lang="en-US" altLang="zh-CN" b="1" i="1" smtClean="0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b="1" i="1" smtClean="0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e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b="1" i="1" smtClean="0"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e>
                                    <m:e>
                                      <m:r>
                                        <a:rPr lang="en-US" altLang="zh-CN" b="1" i="1" smtClean="0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e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e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e>
                                    <m:e>
                                      <m:r>
                                        <a:rPr lang="en-US" altLang="zh-CN" b="1" i="1" smtClean="0"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e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zh-CN" b="1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sSup>
                            <m:sSupPr>
                              <m:ctrlP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p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p>
                          </m:sSup>
                        </m:sub>
                      </m:sSub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e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e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e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e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e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e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e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e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lang="en-US" altLang="zh-CN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∘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e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e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e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e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e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e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e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e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b="1" i="1" smtClean="0"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e>
                                    <m:e>
                                      <m:r>
                                        <a:rPr lang="en-US" altLang="zh-CN" b="1" i="1" smtClean="0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b="1" i="1" smtClean="0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e>
                                    <m:e>
                                      <m:r>
                                        <a:rPr lang="en-US" altLang="zh-CN" b="1" i="1" smtClean="0"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b="1" i="1" smtClean="0"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e>
                                    <m:e>
                                      <m:r>
                                        <a:rPr lang="en-US" altLang="zh-CN" b="1" i="1" smtClean="0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b="1" i="1" smtClean="0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e>
                                    <m:e>
                                      <m:r>
                                        <a:rPr lang="en-US" altLang="zh-CN" b="1" i="1" smtClean="0"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e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e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e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e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zh-CN" b="1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sSup>
                            <m:sSupPr>
                              <m:ctrlP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p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sup>
                          </m:sSup>
                        </m:sub>
                      </m:sSub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e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e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e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e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e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e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e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e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lang="en-US" altLang="zh-CN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∘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e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e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e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e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e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e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e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e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b="1" i="1" smtClean="0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e>
                                    <m:e>
                                      <m:r>
                                        <a:rPr lang="en-US" altLang="zh-CN" b="1" i="1" smtClean="0"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b="1" i="1" smtClean="0"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e>
                                    <m:e>
                                      <m:r>
                                        <a:rPr lang="en-US" altLang="zh-CN" b="1" i="1" smtClean="0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b="1" i="1" smtClean="0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e>
                                    <m:e>
                                      <m:r>
                                        <a:rPr lang="en-US" altLang="zh-CN" b="1" i="1" smtClean="0"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b="1" i="1" smtClean="0"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e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e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e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e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e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zh-CN" b="1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𝑹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e>
                                    <m:e>
                                      <m:r>
                                        <a:rPr lang="en-US" altLang="zh-CN" b="1" i="1" smtClean="0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b="1" i="1" smtClean="0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e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e>
                                    <m:e>
                                      <m:r>
                                        <a:rPr lang="en-US" altLang="zh-CN" b="1" i="1" smtClean="0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b="1" i="1" smtClean="0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e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e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e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e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e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b="1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7544" y="908719"/>
                <a:ext cx="8229600" cy="5812755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C87BA-7BB4-4FBB-8EE6-A30C0FB65631}" type="datetime1">
              <a:rPr lang="zh-CN" altLang="en-US" smtClean="0"/>
              <a:pPr/>
              <a:t>2020/11/9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0C485-3EAF-4318-915D-9216C2569B1B}" type="slidenum">
              <a:rPr lang="zh-CN" altLang="en-US" smtClean="0"/>
              <a:pPr/>
              <a:t>73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907104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3-8 </a:t>
            </a:r>
            <a:r>
              <a:rPr lang="zh-CN" altLang="en-US" dirty="0"/>
              <a:t>关系的闭包运算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b="1" dirty="0" smtClean="0"/>
                  <a:t>计算传递闭包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)</m:t>
                    </m:r>
                    <m:r>
                      <a:rPr lang="zh-CN" altLang="en-US" b="1" i="1" smtClean="0">
                        <a:latin typeface="Cambria Math" panose="02040503050406030204" pitchFamily="18" charset="0"/>
                      </a:rPr>
                      <m:t>的</m:t>
                    </m:r>
                  </m:oMath>
                </a14:m>
                <a:r>
                  <a:rPr lang="zh-CN" altLang="en-US" b="1" dirty="0" smtClean="0"/>
                  <a:t>算法：</a:t>
                </a:r>
                <a:endParaRPr lang="en-US" altLang="zh-CN" b="1" dirty="0" smtClean="0"/>
              </a:p>
              <a:p>
                <a:pPr lvl="1"/>
                <a:r>
                  <a:rPr lang="en-US" altLang="zh-CN" b="1" dirty="0" smtClean="0"/>
                  <a:t>(1) </a:t>
                </a:r>
                <a:r>
                  <a:rPr lang="zh-CN" altLang="en-US" b="1" dirty="0" smtClean="0"/>
                  <a:t>置新矩阵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≔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𝑴</m:t>
                    </m:r>
                  </m:oMath>
                </a14:m>
                <a:r>
                  <a:rPr lang="zh-CN" altLang="en-US" b="1" dirty="0" smtClean="0"/>
                  <a:t>；</a:t>
                </a:r>
                <a:endParaRPr lang="en-US" altLang="zh-CN" b="1" dirty="0" smtClean="0"/>
              </a:p>
              <a:p>
                <a:pPr lvl="1"/>
                <a:r>
                  <a:rPr lang="en-US" altLang="zh-CN" b="1" dirty="0" smtClean="0"/>
                  <a:t>(2) </a:t>
                </a:r>
                <a:r>
                  <a:rPr lang="zh-CN" altLang="en-US" b="1" dirty="0" smtClean="0"/>
                  <a:t>置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𝒊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≔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zh-CN" altLang="en-US" b="1" dirty="0" smtClean="0"/>
                  <a:t>；</a:t>
                </a:r>
                <a:endParaRPr lang="en-US" altLang="zh-CN" b="1" dirty="0" smtClean="0"/>
              </a:p>
              <a:p>
                <a:pPr lvl="1"/>
                <a:r>
                  <a:rPr lang="en-US" altLang="zh-CN" b="1" dirty="0" smtClean="0"/>
                  <a:t>(3) </a:t>
                </a:r>
                <a:r>
                  <a:rPr lang="zh-CN" altLang="en-US" b="1" dirty="0" smtClean="0"/>
                  <a:t>对所有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𝒋</m:t>
                    </m:r>
                  </m:oMath>
                </a14:m>
                <a:r>
                  <a:rPr lang="zh-CN" altLang="en-US" b="1" dirty="0" smtClean="0"/>
                  <a:t>如果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𝑨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𝒋</m:t>
                        </m:r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𝒊</m:t>
                        </m:r>
                      </m:e>
                    </m:d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zh-CN" altLang="en-US" b="1" dirty="0" smtClean="0"/>
                  <a:t>，则对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,⋯,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zh-CN" altLang="en-US" b="1" dirty="0" smtClean="0"/>
                  <a:t>，</a:t>
                </a:r>
                <a:endParaRPr lang="en-US" altLang="zh-CN" b="1" i="1" dirty="0" smtClean="0">
                  <a:latin typeface="Cambria Math" panose="02040503050406030204" pitchFamily="18" charset="0"/>
                </a:endParaRPr>
              </a:p>
              <a:p>
                <a:pPr marL="457200" lvl="1" indent="0" algn="ctr">
                  <a:buNone/>
                </a:pP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𝑨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𝒋</m:t>
                        </m:r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𝒌</m:t>
                        </m:r>
                      </m:e>
                    </m:d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≔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𝑨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𝒋</m:t>
                        </m:r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𝒌</m:t>
                        </m:r>
                      </m:e>
                    </m:d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𝒊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altLang="zh-CN" b="1" dirty="0" smtClean="0"/>
                  <a:t>;</a:t>
                </a:r>
              </a:p>
              <a:p>
                <a:pPr lvl="1"/>
                <a:r>
                  <a:rPr lang="en-US" altLang="zh-CN" b="1" dirty="0" smtClean="0"/>
                  <a:t>(4) 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𝒊</m:t>
                    </m:r>
                  </m:oMath>
                </a14:m>
                <a:r>
                  <a:rPr lang="zh-CN" altLang="en-US" b="1" dirty="0" smtClean="0"/>
                  <a:t>加</a:t>
                </a:r>
                <a:r>
                  <a:rPr lang="en-US" altLang="zh-CN" b="1" dirty="0" smtClean="0"/>
                  <a:t>1</a:t>
                </a:r>
                <a:r>
                  <a:rPr lang="zh-CN" altLang="en-US" b="1" dirty="0" smtClean="0"/>
                  <a:t>；</a:t>
                </a:r>
                <a:endParaRPr lang="en-US" altLang="zh-CN" b="1" dirty="0" smtClean="0"/>
              </a:p>
              <a:p>
                <a:pPr lvl="1"/>
                <a:r>
                  <a:rPr lang="en-US" altLang="zh-CN" b="1" dirty="0" smtClean="0"/>
                  <a:t>(5) </a:t>
                </a:r>
                <a:r>
                  <a:rPr lang="zh-CN" altLang="en-US" b="1" dirty="0" smtClean="0"/>
                  <a:t>如果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𝒊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zh-CN" altLang="en-US" b="1" dirty="0" smtClean="0"/>
                  <a:t>，则转到步骤</a:t>
                </a:r>
                <a:r>
                  <a:rPr lang="en-US" altLang="zh-CN" b="1" dirty="0" smtClean="0"/>
                  <a:t>(3)</a:t>
                </a:r>
                <a:r>
                  <a:rPr lang="zh-CN" altLang="en-US" b="1" dirty="0" smtClean="0"/>
                  <a:t>，否则停止。</a:t>
                </a:r>
                <a:endParaRPr lang="zh-CN" altLang="en-US" b="1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37" t="-14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C87BA-7BB4-4FBB-8EE6-A30C0FB65631}" type="datetime1">
              <a:rPr lang="zh-CN" altLang="en-US" smtClean="0"/>
              <a:pPr/>
              <a:t>2020/11/9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0C485-3EAF-4318-915D-9216C2569B1B}" type="slidenum">
              <a:rPr lang="zh-CN" altLang="en-US" smtClean="0"/>
              <a:pPr/>
              <a:t>74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9242727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3-8 </a:t>
            </a:r>
            <a:r>
              <a:rPr lang="zh-CN" altLang="en-US" dirty="0"/>
              <a:t>关系的闭包运算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67544" y="1340768"/>
                <a:ext cx="8229600" cy="511256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zh-CN" altLang="en-US" b="1" dirty="0" smtClean="0">
                    <a:solidFill>
                      <a:srgbClr val="0000CC"/>
                    </a:solidFill>
                  </a:rPr>
                  <a:t>例题</a:t>
                </a:r>
                <a:r>
                  <a:rPr lang="en-US" altLang="zh-CN" b="1" dirty="0" smtClean="0">
                    <a:solidFill>
                      <a:srgbClr val="0000CC"/>
                    </a:solidFill>
                  </a:rPr>
                  <a:t>3</a:t>
                </a:r>
                <a:r>
                  <a:rPr lang="en-US" altLang="zh-CN" b="1" dirty="0" smtClean="0"/>
                  <a:t> </a:t>
                </a:r>
                <a:r>
                  <a:rPr lang="zh-CN" altLang="en-US" b="1" dirty="0" smtClean="0"/>
                  <a:t>已知，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𝑴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e>
                                  <m:e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e>
                                  <m:e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  <m:e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  <m:e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  <m:e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  <m:e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  <m:e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zh-CN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CN" b="1" i="1" smtClean="0">
                                              <a:latin typeface="Cambria Math" panose="02040503050406030204" pitchFamily="18" charset="0"/>
                                            </a:rPr>
                                            <m:t>𝟎</m:t>
                                          </m:r>
                                        </m:e>
                                        <m:e>
                                          <m:r>
                                            <a:rPr lang="en-US" altLang="zh-CN" b="1" i="1" smtClean="0">
                                              <a:latin typeface="Cambria Math" panose="02040503050406030204" pitchFamily="18" charset="0"/>
                                            </a:rPr>
                                            <m:t>𝟎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  <m:mr>
                                  <m:e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e>
                                  <m:e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zh-CN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CN" b="1" i="1" smtClean="0">
                                              <a:latin typeface="Cambria Math" panose="02040503050406030204" pitchFamily="18" charset="0"/>
                                            </a:rPr>
                                            <m:t>𝟎</m:t>
                                          </m:r>
                                        </m:e>
                                        <m:e>
                                          <m:r>
                                            <a:rPr lang="en-US" altLang="zh-CN" b="1" i="1" smtClean="0">
                                              <a:latin typeface="Cambria Math" panose="02040503050406030204" pitchFamily="18" charset="0"/>
                                            </a:rPr>
                                            <m:t>𝟎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  <m:mr>
                                  <m:e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  <m:e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zh-CN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CN" b="1" i="1" smtClean="0">
                                              <a:latin typeface="Cambria Math" panose="02040503050406030204" pitchFamily="18" charset="0"/>
                                            </a:rPr>
                                            <m:t>𝟎</m:t>
                                          </m:r>
                                        </m:e>
                                        <m:e>
                                          <m:r>
                                            <a:rPr lang="en-US" altLang="zh-CN" b="1" i="1" smtClean="0">
                                              <a:latin typeface="Cambria Math" panose="02040503050406030204" pitchFamily="18" charset="0"/>
                                            </a:rPr>
                                            <m:t>𝟎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  <m:e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e>
                                  <m:e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  <m:e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  <m:e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</m:m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zh-CN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CN" b="1" i="1" smtClean="0">
                                              <a:latin typeface="Cambria Math" panose="02040503050406030204" pitchFamily="18" charset="0"/>
                                            </a:rPr>
                                            <m:t>𝟎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altLang="zh-CN" b="1" i="1" smtClean="0">
                                              <a:latin typeface="Cambria Math" panose="02040503050406030204" pitchFamily="18" charset="0"/>
                                            </a:rPr>
                                            <m:t>𝟎</m:t>
                                          </m:r>
                                        </m:e>
                                      </m:mr>
                                    </m:m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zh-CN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CN" b="1" i="1" smtClean="0">
                                              <a:latin typeface="Cambria Math" panose="02040503050406030204" pitchFamily="18" charset="0"/>
                                            </a:rPr>
                                            <m:t>𝟎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altLang="zh-CN" b="1" i="1" smtClean="0">
                                              <a:latin typeface="Cambria Math" panose="02040503050406030204" pitchFamily="18" charset="0"/>
                                            </a:rPr>
                                            <m:t>𝟎</m:t>
                                          </m:r>
                                        </m:e>
                                      </m:mr>
                                    </m:m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zh-CN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CN" b="1" i="1" smtClean="0">
                                              <a:latin typeface="Cambria Math" panose="02040503050406030204" pitchFamily="18" charset="0"/>
                                            </a:rPr>
                                            <m:t>𝟎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altLang="zh-CN" b="1" i="1" smtClean="0">
                                              <a:latin typeface="Cambria Math" panose="02040503050406030204" pitchFamily="18" charset="0"/>
                                            </a:rPr>
                                            <m:t>𝟎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  <m:e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zh-CN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CN" b="1" i="1" smtClean="0">
                                              <a:latin typeface="Cambria Math" panose="02040503050406030204" pitchFamily="18" charset="0"/>
                                            </a:rPr>
                                            <m:t>𝟎</m:t>
                                          </m:r>
                                        </m:e>
                                        <m:e>
                                          <m:r>
                                            <a:rPr lang="en-US" altLang="zh-CN" b="1" i="1" smtClean="0">
                                              <a:latin typeface="Cambria Math" panose="02040503050406030204" pitchFamily="18" charset="0"/>
                                            </a:rPr>
                                            <m:t>𝟎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  <m:mr>
                                  <m:e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  <m:e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zh-CN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CN" b="1" i="1" smtClean="0">
                                              <a:latin typeface="Cambria Math" panose="02040503050406030204" pitchFamily="18" charset="0"/>
                                            </a:rPr>
                                            <m:t>𝟎</m:t>
                                          </m:r>
                                        </m:e>
                                        <m:e>
                                          <m:r>
                                            <a:rPr lang="en-US" altLang="zh-CN" b="1" i="1" smtClean="0">
                                              <a:latin typeface="Cambria Math" panose="02040503050406030204" pitchFamily="18" charset="0"/>
                                            </a:rPr>
                                            <m:t>𝟎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zh-CN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CN" b="1" i="1" smtClean="0">
                                              <a:latin typeface="Cambria Math" panose="02040503050406030204" pitchFamily="18" charset="0"/>
                                            </a:rPr>
                                            <m:t>𝟎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altLang="zh-CN" b="1" i="1" smtClean="0">
                                              <a:latin typeface="Cambria Math" panose="02040503050406030204" pitchFamily="18" charset="0"/>
                                            </a:rPr>
                                            <m:t>𝟎</m:t>
                                          </m:r>
                                        </m:e>
                                      </m:mr>
                                    </m:m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zh-CN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CN" b="1" i="1" smtClean="0">
                                              <a:latin typeface="Cambria Math" panose="02040503050406030204" pitchFamily="18" charset="0"/>
                                            </a:rPr>
                                            <m:t>𝟎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altLang="zh-CN" b="1" i="1" smtClean="0">
                                              <a:latin typeface="Cambria Math" panose="02040503050406030204" pitchFamily="18" charset="0"/>
                                            </a:rPr>
                                            <m:t>𝟎</m:t>
                                          </m:r>
                                        </m:e>
                                      </m:mr>
                                    </m:m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zh-CN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CN" b="1" i="1" smtClean="0">
                                              <a:latin typeface="Cambria Math" panose="02040503050406030204" pitchFamily="18" charset="0"/>
                                            </a:rPr>
                                            <m:t>𝟎</m:t>
                                          </m:r>
                                        </m:e>
                                        <m:e>
                                          <m:r>
                                            <a:rPr lang="en-US" altLang="zh-CN" b="1" i="1" smtClean="0">
                                              <a:latin typeface="Cambria Math" panose="02040503050406030204" pitchFamily="18" charset="0"/>
                                            </a:rPr>
                                            <m:t>𝟎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altLang="zh-CN" b="1" i="1" smtClean="0">
                                              <a:latin typeface="Cambria Math" panose="02040503050406030204" pitchFamily="18" charset="0"/>
                                            </a:rPr>
                                            <m:t>𝟎</m:t>
                                          </m:r>
                                        </m:e>
                                        <m:e>
                                          <m:r>
                                            <a:rPr lang="en-US" altLang="zh-CN" b="1" i="1" smtClean="0">
                                              <a:latin typeface="Cambria Math" panose="02040503050406030204" pitchFamily="18" charset="0"/>
                                            </a:rPr>
                                            <m:t>𝟎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r>
                  <a:rPr lang="zh-CN" altLang="en-US" b="1" dirty="0" smtClean="0"/>
                  <a:t>，求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b="1" dirty="0" smtClean="0"/>
                  <a:t>。</a:t>
                </a:r>
                <a:endParaRPr lang="en-US" altLang="zh-CN" b="1" dirty="0" smtClean="0"/>
              </a:p>
              <a:p>
                <a:r>
                  <a:rPr lang="zh-CN" altLang="en-US" b="1" dirty="0" smtClean="0">
                    <a:solidFill>
                      <a:srgbClr val="0000CC"/>
                    </a:solidFill>
                  </a:rPr>
                  <a:t>解</a:t>
                </a:r>
                <a:r>
                  <a:rPr lang="en-US" altLang="zh-CN" b="1" dirty="0" smtClean="0"/>
                  <a:t>. 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altLang="zh-CN" b="1" i="0" smtClean="0">
                        <a:latin typeface="Cambria Math" panose="02040503050406030204" pitchFamily="18" charset="0"/>
                      </a:rPr>
                      <m:t>≔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𝑴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b="1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e>
                                  <m:e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e>
                                  <m:e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  <m:e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  <m:e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  <m:e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  <m:e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  <m:e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zh-CN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CN" b="1" i="1">
                                              <a:latin typeface="Cambria Math" panose="02040503050406030204" pitchFamily="18" charset="0"/>
                                            </a:rPr>
                                            <m:t>𝟎</m:t>
                                          </m:r>
                                        </m:e>
                                        <m:e>
                                          <m:r>
                                            <a:rPr lang="en-US" altLang="zh-CN" b="1" i="1">
                                              <a:latin typeface="Cambria Math" panose="02040503050406030204" pitchFamily="18" charset="0"/>
                                            </a:rPr>
                                            <m:t>𝟎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  <m:mr>
                                  <m:e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e>
                                  <m:e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zh-CN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CN" b="1" i="1">
                                              <a:latin typeface="Cambria Math" panose="02040503050406030204" pitchFamily="18" charset="0"/>
                                            </a:rPr>
                                            <m:t>𝟎</m:t>
                                          </m:r>
                                        </m:e>
                                        <m:e>
                                          <m:r>
                                            <a:rPr lang="en-US" altLang="zh-CN" b="1" i="1">
                                              <a:latin typeface="Cambria Math" panose="02040503050406030204" pitchFamily="18" charset="0"/>
                                            </a:rPr>
                                            <m:t>𝟎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  <m:mr>
                                  <m:e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  <m:e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zh-CN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CN" b="1" i="1">
                                              <a:latin typeface="Cambria Math" panose="02040503050406030204" pitchFamily="18" charset="0"/>
                                            </a:rPr>
                                            <m:t>𝟎</m:t>
                                          </m:r>
                                        </m:e>
                                        <m:e>
                                          <m:r>
                                            <a:rPr lang="en-US" altLang="zh-CN" b="1" i="1">
                                              <a:latin typeface="Cambria Math" panose="02040503050406030204" pitchFamily="18" charset="0"/>
                                            </a:rPr>
                                            <m:t>𝟎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  <m:e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e>
                                  <m:e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  <m:e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  <m:e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</m:m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zh-CN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CN" b="1" i="1">
                                              <a:latin typeface="Cambria Math" panose="02040503050406030204" pitchFamily="18" charset="0"/>
                                            </a:rPr>
                                            <m:t>𝟎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altLang="zh-CN" b="1" i="1">
                                              <a:latin typeface="Cambria Math" panose="02040503050406030204" pitchFamily="18" charset="0"/>
                                            </a:rPr>
                                            <m:t>𝟎</m:t>
                                          </m:r>
                                        </m:e>
                                      </m:mr>
                                    </m:m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zh-CN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CN" b="1" i="1">
                                              <a:latin typeface="Cambria Math" panose="02040503050406030204" pitchFamily="18" charset="0"/>
                                            </a:rPr>
                                            <m:t>𝟎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altLang="zh-CN" b="1" i="1">
                                              <a:latin typeface="Cambria Math" panose="02040503050406030204" pitchFamily="18" charset="0"/>
                                            </a:rPr>
                                            <m:t>𝟎</m:t>
                                          </m:r>
                                        </m:e>
                                      </m:mr>
                                    </m:m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zh-CN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CN" b="1" i="1">
                                              <a:latin typeface="Cambria Math" panose="02040503050406030204" pitchFamily="18" charset="0"/>
                                            </a:rPr>
                                            <m:t>𝟎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altLang="zh-CN" b="1" i="1">
                                              <a:latin typeface="Cambria Math" panose="02040503050406030204" pitchFamily="18" charset="0"/>
                                            </a:rPr>
                                            <m:t>𝟎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  <m:e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zh-CN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CN" b="1" i="1">
                                              <a:latin typeface="Cambria Math" panose="02040503050406030204" pitchFamily="18" charset="0"/>
                                            </a:rPr>
                                            <m:t>𝟎</m:t>
                                          </m:r>
                                        </m:e>
                                        <m:e>
                                          <m:r>
                                            <a:rPr lang="en-US" altLang="zh-CN" b="1" i="1">
                                              <a:latin typeface="Cambria Math" panose="02040503050406030204" pitchFamily="18" charset="0"/>
                                            </a:rPr>
                                            <m:t>𝟎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  <m:mr>
                                  <m:e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  <m:e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zh-CN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CN" b="1" i="1">
                                              <a:latin typeface="Cambria Math" panose="02040503050406030204" pitchFamily="18" charset="0"/>
                                            </a:rPr>
                                            <m:t>𝟎</m:t>
                                          </m:r>
                                        </m:e>
                                        <m:e>
                                          <m:r>
                                            <a:rPr lang="en-US" altLang="zh-CN" b="1" i="1">
                                              <a:latin typeface="Cambria Math" panose="02040503050406030204" pitchFamily="18" charset="0"/>
                                            </a:rPr>
                                            <m:t>𝟎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zh-CN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CN" b="1" i="1">
                                              <a:latin typeface="Cambria Math" panose="02040503050406030204" pitchFamily="18" charset="0"/>
                                            </a:rPr>
                                            <m:t>𝟎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altLang="zh-CN" b="1" i="1">
                                              <a:latin typeface="Cambria Math" panose="02040503050406030204" pitchFamily="18" charset="0"/>
                                            </a:rPr>
                                            <m:t>𝟎</m:t>
                                          </m:r>
                                        </m:e>
                                      </m:mr>
                                    </m:m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zh-CN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CN" b="1" i="1">
                                              <a:latin typeface="Cambria Math" panose="02040503050406030204" pitchFamily="18" charset="0"/>
                                            </a:rPr>
                                            <m:t>𝟎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altLang="zh-CN" b="1" i="1">
                                              <a:latin typeface="Cambria Math" panose="02040503050406030204" pitchFamily="18" charset="0"/>
                                            </a:rPr>
                                            <m:t>𝟎</m:t>
                                          </m:r>
                                        </m:e>
                                      </m:mr>
                                    </m:m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zh-CN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CN" b="1" i="1">
                                              <a:latin typeface="Cambria Math" panose="02040503050406030204" pitchFamily="18" charset="0"/>
                                            </a:rPr>
                                            <m:t>𝟎</m:t>
                                          </m:r>
                                        </m:e>
                                        <m:e>
                                          <m:r>
                                            <a:rPr lang="en-US" altLang="zh-CN" b="1" i="1">
                                              <a:latin typeface="Cambria Math" panose="02040503050406030204" pitchFamily="18" charset="0"/>
                                            </a:rPr>
                                            <m:t>𝟎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altLang="zh-CN" b="1" i="1">
                                              <a:latin typeface="Cambria Math" panose="02040503050406030204" pitchFamily="18" charset="0"/>
                                            </a:rPr>
                                            <m:t>𝟎</m:t>
                                          </m:r>
                                        </m:e>
                                        <m:e>
                                          <m:r>
                                            <a:rPr lang="en-US" altLang="zh-CN" b="1" i="1">
                                              <a:latin typeface="Cambria Math" panose="02040503050406030204" pitchFamily="18" charset="0"/>
                                            </a:rPr>
                                            <m:t>𝟎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endParaRPr lang="zh-CN" altLang="en-US" b="1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7544" y="1340768"/>
                <a:ext cx="8229600" cy="5112568"/>
              </a:xfrm>
              <a:blipFill rotWithShape="0">
                <a:blip r:embed="rId2"/>
                <a:stretch>
                  <a:fillRect l="-1037" t="-16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C87BA-7BB4-4FBB-8EE6-A30C0FB65631}" type="datetime1">
              <a:rPr lang="zh-CN" altLang="en-US" smtClean="0"/>
              <a:pPr/>
              <a:t>2020/11/9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0C485-3EAF-4318-915D-9216C2569B1B}" type="slidenum">
              <a:rPr lang="zh-CN" altLang="en-US" smtClean="0"/>
              <a:pPr/>
              <a:t>75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91059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3-8 </a:t>
            </a:r>
            <a:r>
              <a:rPr lang="zh-CN" altLang="en-US" dirty="0"/>
              <a:t>关系的闭包运算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𝒊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zh-CN" altLang="en-US" b="1" dirty="0" smtClean="0"/>
                  <a:t>时，第一列中只有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𝑨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zh-CN" altLang="en-US" b="1" dirty="0" smtClean="0"/>
                  <a:t>，将第一行与第一行各对应元素进行逻辑加，仍记于第一行得：</a:t>
                </a:r>
                <a:endParaRPr lang="en-US" altLang="zh-CN" b="1" dirty="0" smtClean="0"/>
              </a:p>
              <a:p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b="1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e>
                                  <m:e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e>
                                  <m:e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  <m:e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  <m:e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  <m:e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  <m:e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  <m:e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zh-CN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CN" b="1" i="1">
                                              <a:latin typeface="Cambria Math" panose="02040503050406030204" pitchFamily="18" charset="0"/>
                                            </a:rPr>
                                            <m:t>𝟎</m:t>
                                          </m:r>
                                        </m:e>
                                        <m:e>
                                          <m:r>
                                            <a:rPr lang="en-US" altLang="zh-CN" b="1" i="1">
                                              <a:latin typeface="Cambria Math" panose="02040503050406030204" pitchFamily="18" charset="0"/>
                                            </a:rPr>
                                            <m:t>𝟎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  <m:mr>
                                  <m:e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e>
                                  <m:e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zh-CN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CN" b="1" i="1">
                                              <a:latin typeface="Cambria Math" panose="02040503050406030204" pitchFamily="18" charset="0"/>
                                            </a:rPr>
                                            <m:t>𝟎</m:t>
                                          </m:r>
                                        </m:e>
                                        <m:e>
                                          <m:r>
                                            <a:rPr lang="en-US" altLang="zh-CN" b="1" i="1">
                                              <a:latin typeface="Cambria Math" panose="02040503050406030204" pitchFamily="18" charset="0"/>
                                            </a:rPr>
                                            <m:t>𝟎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  <m:mr>
                                  <m:e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  <m:e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zh-CN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CN" b="1" i="1">
                                              <a:latin typeface="Cambria Math" panose="02040503050406030204" pitchFamily="18" charset="0"/>
                                            </a:rPr>
                                            <m:t>𝟎</m:t>
                                          </m:r>
                                        </m:e>
                                        <m:e>
                                          <m:r>
                                            <a:rPr lang="en-US" altLang="zh-CN" b="1" i="1">
                                              <a:latin typeface="Cambria Math" panose="02040503050406030204" pitchFamily="18" charset="0"/>
                                            </a:rPr>
                                            <m:t>𝟎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  <m:e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e>
                                  <m:e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  <m:e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  <m:e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</m:m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zh-CN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CN" b="1" i="1">
                                              <a:latin typeface="Cambria Math" panose="02040503050406030204" pitchFamily="18" charset="0"/>
                                            </a:rPr>
                                            <m:t>𝟎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altLang="zh-CN" b="1" i="1">
                                              <a:latin typeface="Cambria Math" panose="02040503050406030204" pitchFamily="18" charset="0"/>
                                            </a:rPr>
                                            <m:t>𝟎</m:t>
                                          </m:r>
                                        </m:e>
                                      </m:mr>
                                    </m:m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zh-CN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CN" b="1" i="1">
                                              <a:latin typeface="Cambria Math" panose="02040503050406030204" pitchFamily="18" charset="0"/>
                                            </a:rPr>
                                            <m:t>𝟎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altLang="zh-CN" b="1" i="1">
                                              <a:latin typeface="Cambria Math" panose="02040503050406030204" pitchFamily="18" charset="0"/>
                                            </a:rPr>
                                            <m:t>𝟎</m:t>
                                          </m:r>
                                        </m:e>
                                      </m:mr>
                                    </m:m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zh-CN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CN" b="1" i="1">
                                              <a:latin typeface="Cambria Math" panose="02040503050406030204" pitchFamily="18" charset="0"/>
                                            </a:rPr>
                                            <m:t>𝟎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altLang="zh-CN" b="1" i="1">
                                              <a:latin typeface="Cambria Math" panose="02040503050406030204" pitchFamily="18" charset="0"/>
                                            </a:rPr>
                                            <m:t>𝟎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  <m:e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zh-CN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CN" b="1" i="1">
                                              <a:latin typeface="Cambria Math" panose="02040503050406030204" pitchFamily="18" charset="0"/>
                                            </a:rPr>
                                            <m:t>𝟎</m:t>
                                          </m:r>
                                        </m:e>
                                        <m:e>
                                          <m:r>
                                            <a:rPr lang="en-US" altLang="zh-CN" b="1" i="1">
                                              <a:latin typeface="Cambria Math" panose="02040503050406030204" pitchFamily="18" charset="0"/>
                                            </a:rPr>
                                            <m:t>𝟎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  <m:mr>
                                  <m:e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  <m:e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zh-CN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CN" b="1" i="1">
                                              <a:latin typeface="Cambria Math" panose="02040503050406030204" pitchFamily="18" charset="0"/>
                                            </a:rPr>
                                            <m:t>𝟎</m:t>
                                          </m:r>
                                        </m:e>
                                        <m:e>
                                          <m:r>
                                            <a:rPr lang="en-US" altLang="zh-CN" b="1" i="1">
                                              <a:latin typeface="Cambria Math" panose="02040503050406030204" pitchFamily="18" charset="0"/>
                                            </a:rPr>
                                            <m:t>𝟎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zh-CN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CN" b="1" i="1">
                                              <a:latin typeface="Cambria Math" panose="02040503050406030204" pitchFamily="18" charset="0"/>
                                            </a:rPr>
                                            <m:t>𝟎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altLang="zh-CN" b="1" i="1">
                                              <a:latin typeface="Cambria Math" panose="02040503050406030204" pitchFamily="18" charset="0"/>
                                            </a:rPr>
                                            <m:t>𝟎</m:t>
                                          </m:r>
                                        </m:e>
                                      </m:mr>
                                    </m:m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zh-CN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CN" b="1" i="1">
                                              <a:latin typeface="Cambria Math" panose="02040503050406030204" pitchFamily="18" charset="0"/>
                                            </a:rPr>
                                            <m:t>𝟎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altLang="zh-CN" b="1" i="1">
                                              <a:latin typeface="Cambria Math" panose="02040503050406030204" pitchFamily="18" charset="0"/>
                                            </a:rPr>
                                            <m:t>𝟎</m:t>
                                          </m:r>
                                        </m:e>
                                      </m:mr>
                                    </m:m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zh-CN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CN" b="1" i="1">
                                              <a:latin typeface="Cambria Math" panose="02040503050406030204" pitchFamily="18" charset="0"/>
                                            </a:rPr>
                                            <m:t>𝟎</m:t>
                                          </m:r>
                                        </m:e>
                                        <m:e>
                                          <m:r>
                                            <a:rPr lang="en-US" altLang="zh-CN" b="1" i="1">
                                              <a:latin typeface="Cambria Math" panose="02040503050406030204" pitchFamily="18" charset="0"/>
                                            </a:rPr>
                                            <m:t>𝟎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altLang="zh-CN" b="1" i="1">
                                              <a:latin typeface="Cambria Math" panose="02040503050406030204" pitchFamily="18" charset="0"/>
                                            </a:rPr>
                                            <m:t>𝟎</m:t>
                                          </m:r>
                                        </m:e>
                                        <m:e>
                                          <m:r>
                                            <a:rPr lang="en-US" altLang="zh-CN" b="1" i="1">
                                              <a:latin typeface="Cambria Math" panose="02040503050406030204" pitchFamily="18" charset="0"/>
                                            </a:rPr>
                                            <m:t>𝟎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endParaRPr lang="zh-CN" altLang="en-US" b="1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37" t="-1455" r="-7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C87BA-7BB4-4FBB-8EE6-A30C0FB65631}" type="datetime1">
              <a:rPr lang="zh-CN" altLang="en-US" smtClean="0"/>
              <a:pPr/>
              <a:t>2020/11/9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0C485-3EAF-4318-915D-9216C2569B1B}" type="slidenum">
              <a:rPr lang="zh-CN" altLang="en-US" smtClean="0"/>
              <a:pPr/>
              <a:t>76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999263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3-8 </a:t>
            </a:r>
            <a:r>
              <a:rPr lang="zh-CN" altLang="en-US" dirty="0"/>
              <a:t>关系的闭包运算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𝒊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𝟐</m:t>
                    </m:r>
                  </m:oMath>
                </a14:m>
                <a:r>
                  <a:rPr lang="zh-CN" altLang="en-US" b="1" dirty="0"/>
                  <a:t>时</a:t>
                </a:r>
                <a:r>
                  <a:rPr lang="zh-CN" altLang="en-US" b="1" dirty="0" smtClean="0"/>
                  <a:t>，第二列中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𝑨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𝑨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𝟒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zh-CN" altLang="en-US" b="1" dirty="0" smtClean="0"/>
                  <a:t>，分别将第一行、第四行各元素和第二行各对应元素逻辑相加，仍分别记于第一行和第四行得：</a:t>
                </a:r>
                <a:endParaRPr lang="en-US" altLang="zh-CN" b="1" dirty="0" smtClean="0"/>
              </a:p>
              <a:p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b="1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e>
                                  <m:e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e>
                                  <m:e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  <m:e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  <m:e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  <m:e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  <m:e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e>
                                  <m:e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zh-CN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CN" b="1" i="1">
                                              <a:latin typeface="Cambria Math" panose="02040503050406030204" pitchFamily="18" charset="0"/>
                                            </a:rPr>
                                            <m:t>𝟎</m:t>
                                          </m:r>
                                        </m:e>
                                        <m:e>
                                          <m:r>
                                            <a:rPr lang="en-US" altLang="zh-CN" b="1" i="1">
                                              <a:latin typeface="Cambria Math" panose="02040503050406030204" pitchFamily="18" charset="0"/>
                                            </a:rPr>
                                            <m:t>𝟎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  <m:mr>
                                  <m:e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e>
                                  <m:e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zh-CN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CN" b="1" i="1">
                                              <a:latin typeface="Cambria Math" panose="02040503050406030204" pitchFamily="18" charset="0"/>
                                            </a:rPr>
                                            <m:t>𝟎</m:t>
                                          </m:r>
                                        </m:e>
                                        <m:e>
                                          <m:r>
                                            <a:rPr lang="en-US" altLang="zh-CN" b="1" i="1">
                                              <a:latin typeface="Cambria Math" panose="02040503050406030204" pitchFamily="18" charset="0"/>
                                            </a:rPr>
                                            <m:t>𝟎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  <m:mr>
                                  <m:e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  <m:e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zh-CN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CN" b="1" i="1">
                                              <a:latin typeface="Cambria Math" panose="02040503050406030204" pitchFamily="18" charset="0"/>
                                            </a:rPr>
                                            <m:t>𝟎</m:t>
                                          </m:r>
                                        </m:e>
                                        <m:e>
                                          <m:r>
                                            <a:rPr lang="en-US" altLang="zh-CN" b="1" i="1">
                                              <a:latin typeface="Cambria Math" panose="02040503050406030204" pitchFamily="18" charset="0"/>
                                            </a:rPr>
                                            <m:t>𝟎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  <m:e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e>
                                  <m:e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  <m:e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  <m:e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</m:m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zh-CN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CN" b="1" i="1">
                                              <a:latin typeface="Cambria Math" panose="02040503050406030204" pitchFamily="18" charset="0"/>
                                            </a:rPr>
                                            <m:t>𝟎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altLang="zh-CN" b="1" i="1">
                                              <a:latin typeface="Cambria Math" panose="02040503050406030204" pitchFamily="18" charset="0"/>
                                            </a:rPr>
                                            <m:t>𝟎</m:t>
                                          </m:r>
                                        </m:e>
                                      </m:mr>
                                    </m:m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zh-CN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CN" b="1" i="1">
                                              <a:latin typeface="Cambria Math" panose="02040503050406030204" pitchFamily="18" charset="0"/>
                                            </a:rPr>
                                            <m:t>𝟎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altLang="zh-CN" b="1" i="1">
                                              <a:latin typeface="Cambria Math" panose="02040503050406030204" pitchFamily="18" charset="0"/>
                                            </a:rPr>
                                            <m:t>𝟎</m:t>
                                          </m:r>
                                        </m:e>
                                      </m:mr>
                                    </m:m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zh-CN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CN" b="1" i="1">
                                              <a:latin typeface="Cambria Math" panose="02040503050406030204" pitchFamily="18" charset="0"/>
                                            </a:rPr>
                                            <m:t>𝟎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altLang="zh-CN" b="1" i="1">
                                              <a:latin typeface="Cambria Math" panose="02040503050406030204" pitchFamily="18" charset="0"/>
                                            </a:rPr>
                                            <m:t>𝟎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e>
                                  <m:e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zh-CN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CN" b="1" i="1">
                                              <a:latin typeface="Cambria Math" panose="02040503050406030204" pitchFamily="18" charset="0"/>
                                            </a:rPr>
                                            <m:t>𝟎</m:t>
                                          </m:r>
                                        </m:e>
                                        <m:e>
                                          <m:r>
                                            <a:rPr lang="en-US" altLang="zh-CN" b="1" i="1">
                                              <a:latin typeface="Cambria Math" panose="02040503050406030204" pitchFamily="18" charset="0"/>
                                            </a:rPr>
                                            <m:t>𝟎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  <m:mr>
                                  <m:e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  <m:e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zh-CN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CN" b="1" i="1">
                                              <a:latin typeface="Cambria Math" panose="02040503050406030204" pitchFamily="18" charset="0"/>
                                            </a:rPr>
                                            <m:t>𝟎</m:t>
                                          </m:r>
                                        </m:e>
                                        <m:e>
                                          <m:r>
                                            <a:rPr lang="en-US" altLang="zh-CN" b="1" i="1">
                                              <a:latin typeface="Cambria Math" panose="02040503050406030204" pitchFamily="18" charset="0"/>
                                            </a:rPr>
                                            <m:t>𝟎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zh-CN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CN" b="1" i="1">
                                              <a:latin typeface="Cambria Math" panose="02040503050406030204" pitchFamily="18" charset="0"/>
                                            </a:rPr>
                                            <m:t>𝟎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altLang="zh-CN" b="1" i="1">
                                              <a:latin typeface="Cambria Math" panose="02040503050406030204" pitchFamily="18" charset="0"/>
                                            </a:rPr>
                                            <m:t>𝟎</m:t>
                                          </m:r>
                                        </m:e>
                                      </m:mr>
                                    </m:m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zh-CN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CN" b="1" i="1">
                                              <a:latin typeface="Cambria Math" panose="02040503050406030204" pitchFamily="18" charset="0"/>
                                            </a:rPr>
                                            <m:t>𝟎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altLang="zh-CN" b="1" i="1">
                                              <a:latin typeface="Cambria Math" panose="02040503050406030204" pitchFamily="18" charset="0"/>
                                            </a:rPr>
                                            <m:t>𝟎</m:t>
                                          </m:r>
                                        </m:e>
                                      </m:mr>
                                    </m:m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zh-CN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CN" b="1" i="1">
                                              <a:latin typeface="Cambria Math" panose="02040503050406030204" pitchFamily="18" charset="0"/>
                                            </a:rPr>
                                            <m:t>𝟎</m:t>
                                          </m:r>
                                        </m:e>
                                        <m:e>
                                          <m:r>
                                            <a:rPr lang="en-US" altLang="zh-CN" b="1" i="1">
                                              <a:latin typeface="Cambria Math" panose="02040503050406030204" pitchFamily="18" charset="0"/>
                                            </a:rPr>
                                            <m:t>𝟎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altLang="zh-CN" b="1" i="1">
                                              <a:latin typeface="Cambria Math" panose="02040503050406030204" pitchFamily="18" charset="0"/>
                                            </a:rPr>
                                            <m:t>𝟎</m:t>
                                          </m:r>
                                        </m:e>
                                        <m:e>
                                          <m:r>
                                            <a:rPr lang="en-US" altLang="zh-CN" b="1" i="1">
                                              <a:latin typeface="Cambria Math" panose="02040503050406030204" pitchFamily="18" charset="0"/>
                                            </a:rPr>
                                            <m:t>𝟎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endParaRPr lang="zh-CN" altLang="en-US" b="1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37" t="-1455" r="-51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C87BA-7BB4-4FBB-8EE6-A30C0FB65631}" type="datetime1">
              <a:rPr lang="zh-CN" altLang="en-US" smtClean="0"/>
              <a:pPr/>
              <a:t>2020/11/9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0C485-3EAF-4318-915D-9216C2569B1B}" type="slidenum">
              <a:rPr lang="zh-CN" altLang="en-US" smtClean="0"/>
              <a:pPr/>
              <a:t>77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155644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3-8 </a:t>
            </a:r>
            <a:r>
              <a:rPr lang="zh-CN" altLang="en-US" dirty="0"/>
              <a:t>关系的闭包运算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𝒊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𝟑</m:t>
                    </m:r>
                  </m:oMath>
                </a14:m>
                <a:r>
                  <a:rPr lang="zh-CN" altLang="en-US" b="1" dirty="0"/>
                  <a:t>时</a:t>
                </a:r>
                <a:r>
                  <a:rPr lang="zh-CN" altLang="en-US" b="1" dirty="0" smtClean="0"/>
                  <a:t>，第三列中没有不等于零的元素，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zh-CN" altLang="en-US" b="1" dirty="0" smtClean="0"/>
                  <a:t>的赋值不动。</a:t>
                </a:r>
                <a:endParaRPr lang="en-US" altLang="zh-CN" b="1" dirty="0" smtClean="0"/>
              </a:p>
              <a:p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𝒊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𝟒</m:t>
                    </m:r>
                  </m:oMath>
                </a14:m>
                <a:r>
                  <a:rPr lang="zh-CN" altLang="en-US" b="1" dirty="0"/>
                  <a:t>时</a:t>
                </a:r>
                <a:r>
                  <a:rPr lang="zh-CN" altLang="en-US" b="1" dirty="0" smtClean="0"/>
                  <a:t>，第四列中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𝑨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𝟒</m:t>
                        </m:r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𝑨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𝟒</m:t>
                        </m:r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𝑨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𝟒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𝟒</m:t>
                        </m:r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zh-CN" altLang="en-US" b="1" dirty="0" smtClean="0"/>
                  <a:t>，将一、二、四这三行和第四行对应元素逻辑相加，仍分别记于一、二、四这三行得：</a:t>
                </a:r>
                <a:endParaRPr lang="en-US" altLang="zh-CN" b="1" dirty="0" smtClean="0"/>
              </a:p>
              <a:p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b="1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e>
                                  <m:e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e>
                                  <m:e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  <m:e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e>
                                  <m:e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  <m:e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  <m:e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e>
                                  <m:e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zh-CN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CN" b="1" i="1">
                                              <a:latin typeface="Cambria Math" panose="02040503050406030204" pitchFamily="18" charset="0"/>
                                            </a:rPr>
                                            <m:t>𝟎</m:t>
                                          </m:r>
                                        </m:e>
                                        <m:e>
                                          <m:r>
                                            <a:rPr lang="en-US" altLang="zh-CN" b="1" i="1">
                                              <a:latin typeface="Cambria Math" panose="02040503050406030204" pitchFamily="18" charset="0"/>
                                            </a:rPr>
                                            <m:t>𝟎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  <m:mr>
                                  <m:e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e>
                                  <m:e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zh-CN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CN" b="1" i="1">
                                              <a:latin typeface="Cambria Math" panose="02040503050406030204" pitchFamily="18" charset="0"/>
                                            </a:rPr>
                                            <m:t>𝟎</m:t>
                                          </m:r>
                                        </m:e>
                                        <m:e>
                                          <m:r>
                                            <a:rPr lang="en-US" altLang="zh-CN" b="1" i="1">
                                              <a:latin typeface="Cambria Math" panose="02040503050406030204" pitchFamily="18" charset="0"/>
                                            </a:rPr>
                                            <m:t>𝟎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  <m:mr>
                                  <m:e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  <m:e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zh-CN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CN" b="1" i="1">
                                              <a:latin typeface="Cambria Math" panose="02040503050406030204" pitchFamily="18" charset="0"/>
                                            </a:rPr>
                                            <m:t>𝟎</m:t>
                                          </m:r>
                                        </m:e>
                                        <m:e>
                                          <m:r>
                                            <a:rPr lang="en-US" altLang="zh-CN" b="1" i="1">
                                              <a:latin typeface="Cambria Math" panose="02040503050406030204" pitchFamily="18" charset="0"/>
                                            </a:rPr>
                                            <m:t>𝟎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  <m:e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e>
                                  <m:e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  <m:e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  <m:e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</m:m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zh-CN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CN" b="1" i="1">
                                              <a:latin typeface="Cambria Math" panose="02040503050406030204" pitchFamily="18" charset="0"/>
                                            </a:rPr>
                                            <m:t>𝟎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altLang="zh-CN" b="1" i="1">
                                              <a:latin typeface="Cambria Math" panose="02040503050406030204" pitchFamily="18" charset="0"/>
                                            </a:rPr>
                                            <m:t>𝟎</m:t>
                                          </m:r>
                                        </m:e>
                                      </m:mr>
                                    </m:m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zh-CN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CN" b="1" i="1">
                                              <a:latin typeface="Cambria Math" panose="02040503050406030204" pitchFamily="18" charset="0"/>
                                            </a:rPr>
                                            <m:t>𝟎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altLang="zh-CN" b="1" i="1">
                                              <a:latin typeface="Cambria Math" panose="02040503050406030204" pitchFamily="18" charset="0"/>
                                            </a:rPr>
                                            <m:t>𝟎</m:t>
                                          </m:r>
                                        </m:e>
                                      </m:mr>
                                    </m:m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zh-CN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CN" b="1" i="1">
                                              <a:latin typeface="Cambria Math" panose="02040503050406030204" pitchFamily="18" charset="0"/>
                                            </a:rPr>
                                            <m:t>𝟎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altLang="zh-CN" b="1" i="1">
                                              <a:latin typeface="Cambria Math" panose="02040503050406030204" pitchFamily="18" charset="0"/>
                                            </a:rPr>
                                            <m:t>𝟎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e>
                                  <m:e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zh-CN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CN" b="1" i="1">
                                              <a:latin typeface="Cambria Math" panose="02040503050406030204" pitchFamily="18" charset="0"/>
                                            </a:rPr>
                                            <m:t>𝟎</m:t>
                                          </m:r>
                                        </m:e>
                                        <m:e>
                                          <m:r>
                                            <a:rPr lang="en-US" altLang="zh-CN" b="1" i="1">
                                              <a:latin typeface="Cambria Math" panose="02040503050406030204" pitchFamily="18" charset="0"/>
                                            </a:rPr>
                                            <m:t>𝟎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  <m:mr>
                                  <m:e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  <m:e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zh-CN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CN" b="1" i="1">
                                              <a:latin typeface="Cambria Math" panose="02040503050406030204" pitchFamily="18" charset="0"/>
                                            </a:rPr>
                                            <m:t>𝟎</m:t>
                                          </m:r>
                                        </m:e>
                                        <m:e>
                                          <m:r>
                                            <a:rPr lang="en-US" altLang="zh-CN" b="1" i="1">
                                              <a:latin typeface="Cambria Math" panose="02040503050406030204" pitchFamily="18" charset="0"/>
                                            </a:rPr>
                                            <m:t>𝟎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zh-CN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CN" b="1" i="1">
                                              <a:latin typeface="Cambria Math" panose="02040503050406030204" pitchFamily="18" charset="0"/>
                                            </a:rPr>
                                            <m:t>𝟎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altLang="zh-CN" b="1" i="1">
                                              <a:latin typeface="Cambria Math" panose="02040503050406030204" pitchFamily="18" charset="0"/>
                                            </a:rPr>
                                            <m:t>𝟎</m:t>
                                          </m:r>
                                        </m:e>
                                      </m:mr>
                                    </m:m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zh-CN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CN" b="1" i="1">
                                              <a:latin typeface="Cambria Math" panose="02040503050406030204" pitchFamily="18" charset="0"/>
                                            </a:rPr>
                                            <m:t>𝟎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altLang="zh-CN" b="1" i="1">
                                              <a:latin typeface="Cambria Math" panose="02040503050406030204" pitchFamily="18" charset="0"/>
                                            </a:rPr>
                                            <m:t>𝟎</m:t>
                                          </m:r>
                                        </m:e>
                                      </m:mr>
                                    </m:m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zh-CN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CN" b="1" i="1">
                                              <a:latin typeface="Cambria Math" panose="02040503050406030204" pitchFamily="18" charset="0"/>
                                            </a:rPr>
                                            <m:t>𝟎</m:t>
                                          </m:r>
                                        </m:e>
                                        <m:e>
                                          <m:r>
                                            <a:rPr lang="en-US" altLang="zh-CN" b="1" i="1">
                                              <a:latin typeface="Cambria Math" panose="02040503050406030204" pitchFamily="18" charset="0"/>
                                            </a:rPr>
                                            <m:t>𝟎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altLang="zh-CN" b="1" i="1">
                                              <a:latin typeface="Cambria Math" panose="02040503050406030204" pitchFamily="18" charset="0"/>
                                            </a:rPr>
                                            <m:t>𝟎</m:t>
                                          </m:r>
                                        </m:e>
                                        <m:e>
                                          <m:r>
                                            <a:rPr lang="en-US" altLang="zh-CN" b="1" i="1">
                                              <a:latin typeface="Cambria Math" panose="02040503050406030204" pitchFamily="18" charset="0"/>
                                            </a:rPr>
                                            <m:t>𝟎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endParaRPr lang="zh-CN" altLang="en-US" b="1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37" t="-1455" r="-48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C87BA-7BB4-4FBB-8EE6-A30C0FB65631}" type="datetime1">
              <a:rPr lang="zh-CN" altLang="en-US" smtClean="0"/>
              <a:pPr/>
              <a:t>2020/11/9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0C485-3EAF-4318-915D-9216C2569B1B}" type="slidenum">
              <a:rPr lang="zh-CN" altLang="en-US" smtClean="0"/>
              <a:pPr/>
              <a:t>78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975364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3-8 </a:t>
            </a:r>
            <a:r>
              <a:rPr lang="zh-CN" altLang="en-US" dirty="0"/>
              <a:t>关系的闭包运算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67544" y="1340768"/>
                <a:ext cx="8229600" cy="5015582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𝒊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𝟓</m:t>
                    </m:r>
                  </m:oMath>
                </a14:m>
                <a:r>
                  <a:rPr lang="zh-CN" altLang="en-US" b="1" dirty="0"/>
                  <a:t>时，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𝑨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𝟓</m:t>
                        </m:r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zh-CN" altLang="en-US" b="1" dirty="0" smtClean="0"/>
                  <a:t>，将第三行与第五行的对应元素逻辑相加，仍记于第三行，由于第五行的元素都等于零，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𝑨</m:t>
                    </m:r>
                    <m:r>
                      <a:rPr lang="zh-CN" altLang="en-US" b="1" i="1">
                        <a:latin typeface="Cambria Math" panose="02040503050406030204" pitchFamily="18" charset="0"/>
                      </a:rPr>
                      <m:t>的</m:t>
                    </m:r>
                  </m:oMath>
                </a14:m>
                <a:r>
                  <a:rPr lang="zh-CN" altLang="en-US" b="1" dirty="0" smtClean="0"/>
                  <a:t>赋值不变。</a:t>
                </a:r>
                <a:endParaRPr lang="en-US" altLang="zh-CN" b="1" dirty="0" smtClean="0"/>
              </a:p>
              <a:p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𝒊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𝟔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𝒊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𝟕</m:t>
                    </m:r>
                    <m:r>
                      <m:rPr>
                        <m:nor/>
                      </m:rPr>
                      <a:rPr lang="zh-CN" altLang="en-US" b="1" dirty="0"/>
                      <m:t>时，</m:t>
                    </m:r>
                    <m:r>
                      <a:rPr lang="zh-CN" altLang="en-US" b="1" i="1" dirty="0">
                        <a:latin typeface="Cambria Math" panose="02040503050406030204" pitchFamily="18" charset="0"/>
                      </a:rPr>
                      <m:t>由于</m:t>
                    </m:r>
                  </m:oMath>
                </a14:m>
                <a:r>
                  <a:rPr lang="zh-CN" altLang="en-US" b="1" dirty="0" smtClean="0"/>
                  <a:t>第六、七列各元素均为零，</a:t>
                </a:r>
                <a:r>
                  <a:rPr lang="en-US" altLang="zh-CN" b="1" dirty="0"/>
                  <a:t> 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𝑨</m:t>
                    </m:r>
                    <m:r>
                      <a:rPr lang="zh-CN" altLang="en-US" b="1" i="1">
                        <a:latin typeface="Cambria Math" panose="02040503050406030204" pitchFamily="18" charset="0"/>
                      </a:rPr>
                      <m:t>的</m:t>
                    </m:r>
                  </m:oMath>
                </a14:m>
                <a:r>
                  <a:rPr lang="zh-CN" altLang="en-US" b="1" dirty="0"/>
                  <a:t>赋值不变</a:t>
                </a:r>
                <a:r>
                  <a:rPr lang="zh-CN" altLang="en-US" b="1" dirty="0" smtClean="0"/>
                  <a:t>。</a:t>
                </a:r>
                <a:endParaRPr lang="en-US" altLang="zh-CN" b="1" dirty="0" smtClean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𝑴</m:t>
                        </m:r>
                      </m:e>
                      <m:sub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𝑹</m:t>
                        </m:r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  <m:r>
                      <a:rPr lang="en-US" altLang="zh-CN" b="1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b="1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e>
                                  <m:e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e>
                                  <m:e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  <m:e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e>
                                  <m:e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  <m:e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  <m:e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e>
                                  <m:e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zh-CN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CN" b="1" i="1">
                                              <a:latin typeface="Cambria Math" panose="02040503050406030204" pitchFamily="18" charset="0"/>
                                            </a:rPr>
                                            <m:t>𝟎</m:t>
                                          </m:r>
                                        </m:e>
                                        <m:e>
                                          <m:r>
                                            <a:rPr lang="en-US" altLang="zh-CN" b="1" i="1">
                                              <a:latin typeface="Cambria Math" panose="02040503050406030204" pitchFamily="18" charset="0"/>
                                            </a:rPr>
                                            <m:t>𝟎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  <m:mr>
                                  <m:e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e>
                                  <m:e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zh-CN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CN" b="1" i="1">
                                              <a:latin typeface="Cambria Math" panose="02040503050406030204" pitchFamily="18" charset="0"/>
                                            </a:rPr>
                                            <m:t>𝟎</m:t>
                                          </m:r>
                                        </m:e>
                                        <m:e>
                                          <m:r>
                                            <a:rPr lang="en-US" altLang="zh-CN" b="1" i="1">
                                              <a:latin typeface="Cambria Math" panose="02040503050406030204" pitchFamily="18" charset="0"/>
                                            </a:rPr>
                                            <m:t>𝟎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  <m:mr>
                                  <m:e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  <m:e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zh-CN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CN" b="1" i="1">
                                              <a:latin typeface="Cambria Math" panose="02040503050406030204" pitchFamily="18" charset="0"/>
                                            </a:rPr>
                                            <m:t>𝟎</m:t>
                                          </m:r>
                                        </m:e>
                                        <m:e>
                                          <m:r>
                                            <a:rPr lang="en-US" altLang="zh-CN" b="1" i="1">
                                              <a:latin typeface="Cambria Math" panose="02040503050406030204" pitchFamily="18" charset="0"/>
                                            </a:rPr>
                                            <m:t>𝟎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  <m:e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e>
                                  <m:e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  <m:e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  <m:e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</m:m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zh-CN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CN" b="1" i="1">
                                              <a:latin typeface="Cambria Math" panose="02040503050406030204" pitchFamily="18" charset="0"/>
                                            </a:rPr>
                                            <m:t>𝟎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altLang="zh-CN" b="1" i="1">
                                              <a:latin typeface="Cambria Math" panose="02040503050406030204" pitchFamily="18" charset="0"/>
                                            </a:rPr>
                                            <m:t>𝟎</m:t>
                                          </m:r>
                                        </m:e>
                                      </m:mr>
                                    </m:m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zh-CN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CN" b="1" i="1">
                                              <a:latin typeface="Cambria Math" panose="02040503050406030204" pitchFamily="18" charset="0"/>
                                            </a:rPr>
                                            <m:t>𝟎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altLang="zh-CN" b="1" i="1">
                                              <a:latin typeface="Cambria Math" panose="02040503050406030204" pitchFamily="18" charset="0"/>
                                            </a:rPr>
                                            <m:t>𝟎</m:t>
                                          </m:r>
                                        </m:e>
                                      </m:mr>
                                    </m:m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zh-CN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CN" b="1" i="1">
                                              <a:latin typeface="Cambria Math" panose="02040503050406030204" pitchFamily="18" charset="0"/>
                                            </a:rPr>
                                            <m:t>𝟎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altLang="zh-CN" b="1" i="1">
                                              <a:latin typeface="Cambria Math" panose="02040503050406030204" pitchFamily="18" charset="0"/>
                                            </a:rPr>
                                            <m:t>𝟎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e>
                                  <m:e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zh-CN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CN" b="1" i="1">
                                              <a:latin typeface="Cambria Math" panose="02040503050406030204" pitchFamily="18" charset="0"/>
                                            </a:rPr>
                                            <m:t>𝟎</m:t>
                                          </m:r>
                                        </m:e>
                                        <m:e>
                                          <m:r>
                                            <a:rPr lang="en-US" altLang="zh-CN" b="1" i="1">
                                              <a:latin typeface="Cambria Math" panose="02040503050406030204" pitchFamily="18" charset="0"/>
                                            </a:rPr>
                                            <m:t>𝟎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  <m:mr>
                                  <m:e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  <m:e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zh-CN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CN" b="1" i="1">
                                              <a:latin typeface="Cambria Math" panose="02040503050406030204" pitchFamily="18" charset="0"/>
                                            </a:rPr>
                                            <m:t>𝟎</m:t>
                                          </m:r>
                                        </m:e>
                                        <m:e>
                                          <m:r>
                                            <a:rPr lang="en-US" altLang="zh-CN" b="1" i="1">
                                              <a:latin typeface="Cambria Math" panose="02040503050406030204" pitchFamily="18" charset="0"/>
                                            </a:rPr>
                                            <m:t>𝟎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zh-CN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CN" b="1" i="1">
                                              <a:latin typeface="Cambria Math" panose="02040503050406030204" pitchFamily="18" charset="0"/>
                                            </a:rPr>
                                            <m:t>𝟎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altLang="zh-CN" b="1" i="1">
                                              <a:latin typeface="Cambria Math" panose="02040503050406030204" pitchFamily="18" charset="0"/>
                                            </a:rPr>
                                            <m:t>𝟎</m:t>
                                          </m:r>
                                        </m:e>
                                      </m:mr>
                                    </m:m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zh-CN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CN" b="1" i="1">
                                              <a:latin typeface="Cambria Math" panose="02040503050406030204" pitchFamily="18" charset="0"/>
                                            </a:rPr>
                                            <m:t>𝟎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altLang="zh-CN" b="1" i="1">
                                              <a:latin typeface="Cambria Math" panose="02040503050406030204" pitchFamily="18" charset="0"/>
                                            </a:rPr>
                                            <m:t>𝟎</m:t>
                                          </m:r>
                                        </m:e>
                                      </m:mr>
                                    </m:m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zh-CN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CN" b="1" i="1">
                                              <a:latin typeface="Cambria Math" panose="02040503050406030204" pitchFamily="18" charset="0"/>
                                            </a:rPr>
                                            <m:t>𝟎</m:t>
                                          </m:r>
                                        </m:e>
                                        <m:e>
                                          <m:r>
                                            <a:rPr lang="en-US" altLang="zh-CN" b="1" i="1">
                                              <a:latin typeface="Cambria Math" panose="02040503050406030204" pitchFamily="18" charset="0"/>
                                            </a:rPr>
                                            <m:t>𝟎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altLang="zh-CN" b="1" i="1">
                                              <a:latin typeface="Cambria Math" panose="02040503050406030204" pitchFamily="18" charset="0"/>
                                            </a:rPr>
                                            <m:t>𝟎</m:t>
                                          </m:r>
                                        </m:e>
                                        <m:e>
                                          <m:r>
                                            <a:rPr lang="en-US" altLang="zh-CN" b="1" i="1">
                                              <a:latin typeface="Cambria Math" panose="02040503050406030204" pitchFamily="18" charset="0"/>
                                            </a:rPr>
                                            <m:t>𝟎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endParaRPr lang="zh-CN" altLang="en-US" b="1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7544" y="1340768"/>
                <a:ext cx="8229600" cy="5015582"/>
              </a:xfrm>
              <a:blipFill rotWithShape="0">
                <a:blip r:embed="rId2"/>
                <a:stretch>
                  <a:fillRect l="-1037" t="-1337" r="-7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C87BA-7BB4-4FBB-8EE6-A30C0FB65631}" type="datetime1">
              <a:rPr lang="zh-CN" altLang="en-US" smtClean="0"/>
              <a:pPr/>
              <a:t>2020/11/9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0C485-3EAF-4318-915D-9216C2569B1B}" type="slidenum">
              <a:rPr lang="zh-CN" altLang="en-US" smtClean="0"/>
              <a:pPr/>
              <a:t>79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94745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3-1 </a:t>
            </a:r>
            <a:r>
              <a:rPr lang="zh-CN" altLang="en-US" dirty="0"/>
              <a:t>集合的概念和表示法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zh-CN" altLang="en-US" b="1" dirty="0" smtClean="0"/>
                  <a:t>引入编码唯一表示有限集幂集的元素。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𝑺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={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𝒃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𝒄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zh-CN" altLang="en-US" b="1" dirty="0" smtClean="0"/>
                  <a:t>，则幂集为</a:t>
                </a:r>
                <a:endParaRPr lang="en-US" altLang="zh-CN" b="1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l-GR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𝓟</m:t>
                      </m:r>
                      <m:d>
                        <m:dPr>
                          <m:ctrlPr>
                            <a:rPr lang="en-US" altLang="zh-CN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𝑨</m:t>
                          </m:r>
                        </m:e>
                      </m:d>
                      <m:r>
                        <a:rPr lang="en-US" altLang="zh-CN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={</m:t>
                      </m:r>
                      <m:sSub>
                        <m:sSub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𝒊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𝑱</m:t>
                      </m:r>
                      <m:r>
                        <a:rPr lang="en-US" altLang="zh-CN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altLang="zh-CN" b="1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𝑱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={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𝒊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𝒊</m:t>
                      </m:r>
                      <m:r>
                        <a:rPr lang="zh-CN" altLang="en-US" b="1" i="1">
                          <a:latin typeface="Cambria Math" panose="02040503050406030204" pitchFamily="18" charset="0"/>
                        </a:rPr>
                        <m:t>是</m:t>
                      </m:r>
                      <m:r>
                        <a:rPr lang="zh-CN" altLang="en-US" b="1" i="1" smtClean="0">
                          <a:latin typeface="Cambria Math" panose="02040503050406030204" pitchFamily="18" charset="0"/>
                        </a:rPr>
                        <m:t>二进制</m:t>
                      </m:r>
                      <m:r>
                        <a:rPr lang="zh-CN" altLang="en-US" b="1" i="1">
                          <a:latin typeface="Cambria Math" panose="02040503050406030204" pitchFamily="18" charset="0"/>
                        </a:rPr>
                        <m:t>数</m:t>
                      </m:r>
                      <m:r>
                        <a:rPr lang="zh-CN" altLang="en-US" b="1" i="1" smtClean="0">
                          <a:latin typeface="Cambria Math" panose="02040503050406030204" pitchFamily="18" charset="0"/>
                        </a:rPr>
                        <m:t>且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𝟎𝟎𝟎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𝒊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𝟏𝟏𝟏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altLang="zh-CN" b="1" dirty="0" smtClean="0"/>
              </a:p>
              <a:p>
                <a:pPr marL="400050" lvl="1" indent="0">
                  <a:buNone/>
                </a:pPr>
                <a:r>
                  <a:rPr lang="zh-CN" altLang="en-US" b="1" dirty="0" smtClean="0"/>
                  <a:t>其中</a:t>
                </a:r>
                <a14:m>
                  <m:oMath xmlns:m="http://schemas.openxmlformats.org/officeDocument/2006/math">
                    <m:r>
                      <a:rPr lang="zh-CN" altLang="en-US" b="1" i="1">
                        <a:latin typeface="Cambria Math" panose="02040503050406030204" pitchFamily="18" charset="0"/>
                      </a:rPr>
                      <m:t>，</m:t>
                    </m:r>
                    <m:r>
                      <a:rPr lang="zh-CN" altLang="en-US" b="1" i="1" smtClean="0">
                        <a:latin typeface="Cambria Math" panose="02040503050406030204" pitchFamily="18" charset="0"/>
                      </a:rPr>
                      <m:t>例如</m:t>
                    </m:r>
                    <m:r>
                      <a:rPr lang="zh-CN" altLang="en-US" b="1" i="1">
                        <a:latin typeface="Cambria Math" panose="02040503050406030204" pitchFamily="18" charset="0"/>
                      </a:rPr>
                      <m:t>：</m:t>
                    </m:r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𝟎𝟏𝟏</m:t>
                        </m:r>
                      </m:sub>
                    </m:sSub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𝒃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𝟔</m:t>
                        </m:r>
                      </m:sub>
                    </m:sSub>
                    <m:r>
                      <a:rPr lang="en-US" altLang="zh-CN" b="1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US" altLang="zh-CN" b="1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</m:d>
                  </m:oMath>
                </a14:m>
                <a:r>
                  <a:rPr lang="zh-CN" altLang="en-US" b="1" dirty="0" smtClean="0"/>
                  <a:t>。</a:t>
                </a:r>
                <a:endParaRPr lang="en-US" altLang="zh-CN" b="1" dirty="0" smtClean="0"/>
              </a:p>
              <a:p>
                <a:r>
                  <a:rPr lang="zh-CN" altLang="en-US" b="1" dirty="0"/>
                  <a:t>一般</a:t>
                </a:r>
                <a:r>
                  <a:rPr lang="zh-CN" altLang="en-US" b="1" dirty="0" smtClean="0"/>
                  <a:t>地，</a:t>
                </a:r>
                <a14:m>
                  <m:oMath xmlns:m="http://schemas.openxmlformats.org/officeDocument/2006/math">
                    <m:r>
                      <a:rPr lang="zh-CN" altLang="el-GR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𝓟</m:t>
                    </m:r>
                    <m:d>
                      <m:dPr>
                        <m:ctrlP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𝑨</m:t>
                        </m:r>
                      </m:e>
                    </m:d>
                    <m:r>
                      <a:rPr lang="en-US" altLang="zh-CN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𝑺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𝑺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⋯, </m:t>
                    </m:r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𝑺</m:t>
                        </m:r>
                      </m:e>
                      <m:sub>
                        <m:sSup>
                          <m:sSup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e>
                          <m:sup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𝒏</m:t>
                            </m:r>
                          </m:sup>
                        </m:sSup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zh-CN" altLang="en-US" b="1" dirty="0" smtClean="0"/>
                  <a:t>，即</a:t>
                </a:r>
                <a14:m>
                  <m:oMath xmlns:m="http://schemas.openxmlformats.org/officeDocument/2006/math">
                    <m:r>
                      <a:rPr lang="zh-CN" altLang="el-GR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𝓟</m:t>
                    </m:r>
                    <m:d>
                      <m:dPr>
                        <m:ctrlP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𝑨</m:t>
                        </m:r>
                      </m:e>
                    </m:d>
                    <m:r>
                      <a:rPr lang="en-US" altLang="zh-CN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𝑺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𝒊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𝑱</m:t>
                    </m:r>
                    <m:r>
                      <a:rPr lang="en-US" altLang="zh-CN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zh-CN" altLang="en-US" b="1" dirty="0" smtClean="0"/>
                  <a:t>，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𝑱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={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𝒊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𝒊</m:t>
                    </m:r>
                    <m:r>
                      <a:rPr lang="zh-CN" altLang="en-US" b="1" i="1">
                        <a:latin typeface="Cambria Math" panose="02040503050406030204" pitchFamily="18" charset="0"/>
                      </a:rPr>
                      <m:t>是二进制数且</m:t>
                    </m:r>
                    <m:limUpp>
                      <m:limUpp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limUppPr>
                      <m:e>
                        <m:groupChr>
                          <m:groupChrPr>
                            <m:chr m:val="⏞"/>
                            <m:pos m:val="top"/>
                            <m:vertJc m:val="bot"/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m:rPr>
                                <m:brk/>
                              </m:r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𝟎𝟎</m:t>
                            </m:r>
                            <m:r>
                              <m:rPr>
                                <m:brk/>
                              </m:rPr>
                              <a:rPr lang="en-US" altLang="zh-CN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⋯</m:t>
                            </m:r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𝟎</m:t>
                            </m:r>
                          </m:e>
                        </m:groupChr>
                      </m:e>
                      <m:lim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</m:lim>
                    </m:limUpp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𝒊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limUpp>
                      <m:limUpp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limUppPr>
                      <m:e>
                        <m:groupChr>
                          <m:groupChrPr>
                            <m:chr m:val="⏞"/>
                            <m:pos m:val="top"/>
                            <m:vertJc m:val="bot"/>
                            <m:ctrlPr>
                              <a:rPr lang="en-US" altLang="zh-CN" b="1" i="1"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m:rPr>
                                <m:brk/>
                              </m:r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𝟏𝟏</m:t>
                            </m:r>
                            <m:r>
                              <a:rPr lang="en-US" altLang="zh-CN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⋯</m:t>
                            </m:r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e>
                        </m:groupChr>
                      </m:e>
                      <m:lim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𝒏</m:t>
                        </m:r>
                      </m:lim>
                    </m:limUpp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endParaRPr lang="en-US" altLang="zh-CN" b="1" dirty="0"/>
              </a:p>
              <a:p>
                <a:pPr marL="0" indent="0">
                  <a:buNone/>
                </a:pPr>
                <a:endParaRPr lang="en-US" altLang="zh-CN" dirty="0" smtClean="0"/>
              </a:p>
              <a:p>
                <a:pPr marL="0" indent="0">
                  <a:buNone/>
                </a:pP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37" t="-1455" r="-48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C87BA-7BB4-4FBB-8EE6-A30C0FB65631}" type="datetime1">
              <a:rPr lang="zh-CN" altLang="en-US" smtClean="0"/>
              <a:pPr/>
              <a:t>2020/11/9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0C485-3EAF-4318-915D-9216C2569B1B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569417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3-8 </a:t>
            </a:r>
            <a:r>
              <a:rPr lang="zh-CN" altLang="en-US" dirty="0"/>
              <a:t>关系的闭包运算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67544" y="980728"/>
                <a:ext cx="8640960" cy="5616624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zh-CN" altLang="en-US" b="1" dirty="0" smtClean="0">
                    <a:solidFill>
                      <a:srgbClr val="0000CC"/>
                    </a:solidFill>
                  </a:rPr>
                  <a:t>例题</a:t>
                </a:r>
                <a:r>
                  <a:rPr lang="en-US" altLang="zh-CN" b="1" dirty="0" smtClean="0">
                    <a:solidFill>
                      <a:srgbClr val="0000CC"/>
                    </a:solidFill>
                  </a:rPr>
                  <a:t>4</a:t>
                </a:r>
                <a:r>
                  <a:rPr lang="en-US" altLang="zh-CN" b="1" dirty="0" smtClean="0"/>
                  <a:t> </a:t>
                </a:r>
                <a:r>
                  <a:rPr lang="zh-CN" altLang="en-US" b="1" dirty="0" smtClean="0"/>
                  <a:t>设有一字母表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𝑽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={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𝑩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𝑪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𝑫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𝒆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𝒅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𝒇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}</m:t>
                    </m:r>
                    <m:r>
                      <a:rPr lang="zh-CN" altLang="en-US" b="1" i="1">
                        <a:latin typeface="Cambria Math" panose="02040503050406030204" pitchFamily="18" charset="0"/>
                      </a:rPr>
                      <m:t>并</m:t>
                    </m:r>
                  </m:oMath>
                </a14:m>
                <a:r>
                  <a:rPr lang="zh-CN" altLang="en-US" b="1" dirty="0" smtClean="0"/>
                  <a:t>给定下面六条规则。</a:t>
                </a:r>
                <a:endParaRPr lang="en-US" altLang="zh-CN" b="1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𝑨𝒇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𝑩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𝑫𝒅𝒆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𝑪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𝒆</m:t>
                      </m:r>
                    </m:oMath>
                  </m:oMathPara>
                </a14:m>
                <a:endParaRPr lang="en-US" altLang="zh-CN" b="1" dirty="0" smtClean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𝑩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𝑩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𝑫𝒆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𝑫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𝑩𝒇</m:t>
                      </m:r>
                    </m:oMath>
                  </m:oMathPara>
                </a14:m>
                <a:endParaRPr lang="en-US" altLang="zh-CN" b="1" dirty="0" smtClean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altLang="zh-CN" b="1" dirty="0" smtClean="0"/>
                  <a:t>  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𝑹</m:t>
                    </m:r>
                  </m:oMath>
                </a14:m>
                <a:r>
                  <a:rPr lang="zh-CN" altLang="en-US" b="1" dirty="0" smtClean="0"/>
                  <a:t>为定义在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𝑽</m:t>
                    </m:r>
                  </m:oMath>
                </a14:m>
                <a:r>
                  <a:rPr lang="zh-CN" altLang="en-US" b="1" dirty="0" smtClean="0"/>
                  <a:t>上的二元关系且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𝑹</m:t>
                    </m:r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</m:oMath>
                </a14:m>
                <a:r>
                  <a:rPr lang="zh-CN" altLang="en-US" b="1" dirty="0" smtClean="0"/>
                  <a:t>，即是从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zh-CN" altLang="en-US" b="1" dirty="0" smtClean="0"/>
                  <a:t>出发用一条规则推出一串字符，使其第一个字符恰为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</m:oMath>
                </a14:m>
                <a:r>
                  <a:rPr lang="zh-CN" altLang="en-US" b="1" dirty="0" smtClean="0"/>
                  <a:t>。说明每个字母连续应用上述规则可能推出的头字符。</a:t>
                </a:r>
                <a:endParaRPr lang="en-US" altLang="zh-CN" b="1" dirty="0" smtClean="0"/>
              </a:p>
              <a:p>
                <a:pPr marL="0" indent="0">
                  <a:buNone/>
                </a:pPr>
                <a:r>
                  <a:rPr lang="zh-CN" altLang="en-US" b="1" dirty="0" smtClean="0">
                    <a:solidFill>
                      <a:srgbClr val="0000CC"/>
                    </a:solidFill>
                  </a:rPr>
                  <a:t>解</a:t>
                </a:r>
                <a:r>
                  <a:rPr lang="en-US" altLang="zh-CN" b="1" dirty="0" smtClean="0">
                    <a:solidFill>
                      <a:srgbClr val="0000CC"/>
                    </a:solidFill>
                  </a:rPr>
                  <a:t>.</a:t>
                </a:r>
                <a:r>
                  <a:rPr lang="en-US" altLang="zh-CN" b="1" dirty="0" smtClean="0"/>
                  <a:t> 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𝑹</m:t>
                    </m:r>
                  </m:oMath>
                </a14:m>
                <a:r>
                  <a:rPr lang="zh-CN" altLang="en-US" b="1" dirty="0" smtClean="0"/>
                  <a:t>的关系矩阵为：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𝑴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𝑹</m:t>
                        </m:r>
                      </m:sub>
                    </m:sSub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</m:t>
                    </m:r>
                    <m:m>
                      <m:mPr>
                        <m:mcs>
                          <m:mc>
                            <m:mcPr>
                              <m:count m:val="1"/>
                              <m:mcJc m:val="center"/>
                            </m:mcPr>
                          </m:mc>
                        </m:mcs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eqArr>
                                  <m:eqArrPr>
                                    <m:ctrlP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/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</m:eqArr>
                              </m:e>
                            </m:mr>
                            <m:mr>
                              <m:e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𝑩</m:t>
                                </m:r>
                              </m:e>
                            </m:mr>
                          </m:m>
                        </m:e>
                      </m:mr>
                      <m:m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𝑪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𝑫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𝒆</m:t>
                                </m:r>
                              </m:e>
                            </m:mr>
                          </m:m>
                        </m:e>
                      </m:mr>
                      <m:m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𝒅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𝒇</m:t>
                                </m:r>
                              </m:e>
                            </m:mr>
                          </m:m>
                        </m:e>
                      </m:mr>
                    </m:m>
                    <m:m>
                      <m:mPr>
                        <m:mcs>
                          <m:mc>
                            <m:mcPr>
                              <m:count m:val="1"/>
                              <m:mcJc m:val="center"/>
                            </m:mcPr>
                          </m:mc>
                        </m:mcs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b="1" i="1" smtClean="0">
                                          <a:latin typeface="Cambria Math" panose="02040503050406030204" pitchFamily="18" charset="0"/>
                                        </a:rPr>
                                        <m:t>𝑨</m:t>
                                      </m:r>
                                    </m:e>
                                    <m:e>
                                      <m:r>
                                        <a:rPr lang="en-US" altLang="zh-CN" b="1" i="1" smtClean="0">
                                          <a:latin typeface="Cambria Math" panose="02040503050406030204" pitchFamily="18" charset="0"/>
                                        </a:rPr>
                                        <m:t>𝑩</m:t>
                                      </m:r>
                                    </m:e>
                                    <m:e>
                                      <m:r>
                                        <a:rPr lang="en-US" altLang="zh-CN" b="1" i="1" smtClean="0">
                                          <a:latin typeface="Cambria Math" panose="02040503050406030204" pitchFamily="18" charset="0"/>
                                        </a:rPr>
                                        <m:t>𝑪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b="1" i="1" smtClean="0">
                                          <a:latin typeface="Cambria Math" panose="02040503050406030204" pitchFamily="18" charset="0"/>
                                        </a:rPr>
                                        <m:t>𝑫</m:t>
                                      </m:r>
                                    </m:e>
                                    <m:e>
                                      <m:r>
                                        <a:rPr lang="en-US" altLang="zh-CN" b="1" i="1" smtClean="0">
                                          <a:latin typeface="Cambria Math" panose="02040503050406030204" pitchFamily="18" charset="0"/>
                                        </a:rPr>
                                        <m:t>𝒆</m:t>
                                      </m:r>
                                    </m:e>
                                    <m:e>
                                      <m:r>
                                        <a:rPr lang="en-US" altLang="zh-CN" b="1" i="1" smtClean="0">
                                          <a:latin typeface="Cambria Math" panose="02040503050406030204" pitchFamily="18" charset="0"/>
                                        </a:rPr>
                                        <m:t>𝒅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𝒇</m:t>
                                </m:r>
                              </m:e>
                            </m:mr>
                          </m:m>
                        </m:e>
                      </m:mr>
                      <m:m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3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zh-CN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m>
                                            <m:mPr>
                                              <m:mcs>
                                                <m:mc>
                                                  <m:mcPr>
                                                    <m:count m:val="1"/>
                                                    <m:mcJc m:val="center"/>
                                                  </m:mcPr>
                                                </m:mc>
                                              </m:mcs>
                                              <m:ctrlPr>
                                                <a:rPr lang="en-US" altLang="zh-CN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mPr>
                                            <m:mr>
                                              <m:e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n-US" altLang="zh-CN" b="1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𝟏</m:t>
                                                </m:r>
                                              </m:e>
                                            </m:mr>
                                            <m:mr>
                                              <m:e>
                                                <m:r>
                                                  <a:rPr lang="en-US" altLang="zh-CN" b="1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𝟎</m:t>
                                                </m:r>
                                              </m:e>
                                            </m:mr>
                                          </m:m>
                                        </m:e>
                                        <m:e>
                                          <m:m>
                                            <m:mPr>
                                              <m:mcs>
                                                <m:mc>
                                                  <m:mcPr>
                                                    <m:count m:val="1"/>
                                                    <m:mcJc m:val="center"/>
                                                  </m:mcPr>
                                                </m:mc>
                                              </m:mcs>
                                              <m:ctrlPr>
                                                <a:rPr lang="en-US" altLang="zh-CN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mPr>
                                            <m:mr>
                                              <m:e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n-US" altLang="zh-CN" b="1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𝟏</m:t>
                                                </m:r>
                                              </m:e>
                                            </m:mr>
                                            <m:mr>
                                              <m:e>
                                                <m:r>
                                                  <a:rPr lang="en-US" altLang="zh-CN" b="1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𝟎</m:t>
                                                </m:r>
                                              </m:e>
                                            </m:mr>
                                          </m:m>
                                        </m:e>
                                        <m:e>
                                          <m:eqArr>
                                            <m:eqArrPr>
                                              <m:ctrlPr>
                                                <a:rPr lang="en-US" altLang="zh-CN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eqArrPr>
                                            <m:e>
                                              <m:r>
                                                <a:rPr lang="en-US" altLang="zh-CN" b="1" i="1" smtClean="0">
                                                  <a:latin typeface="Cambria Math" panose="02040503050406030204" pitchFamily="18" charset="0"/>
                                                </a:rPr>
                                                <m:t>𝟎</m:t>
                                              </m:r>
                                            </m:e>
                                            <m:e>
                                              <m:r>
                                                <a:rPr lang="en-US" altLang="zh-CN" b="1" i="1" smtClean="0">
                                                  <a:latin typeface="Cambria Math" panose="02040503050406030204" pitchFamily="18" charset="0"/>
                                                </a:rPr>
                                                <m:t>𝟎</m:t>
                                              </m:r>
                                            </m:e>
                                          </m:eqAr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altLang="zh-CN" b="1" i="1" smtClean="0">
                                              <a:latin typeface="Cambria Math" panose="02040503050406030204" pitchFamily="18" charset="0"/>
                                            </a:rPr>
                                            <m:t>𝟎</m:t>
                                          </m:r>
                                        </m:e>
                                        <m:e>
                                          <m:r>
                                            <a:rPr lang="en-US" altLang="zh-CN" b="1" i="1" smtClean="0">
                                              <a:latin typeface="Cambria Math" panose="02040503050406030204" pitchFamily="18" charset="0"/>
                                            </a:rPr>
                                            <m:t>𝟎</m:t>
                                          </m:r>
                                        </m:e>
                                        <m:e>
                                          <m:r>
                                            <a:rPr lang="en-US" altLang="zh-CN" b="1" i="1" smtClean="0">
                                              <a:latin typeface="Cambria Math" panose="02040503050406030204" pitchFamily="18" charset="0"/>
                                            </a:rPr>
                                            <m:t>𝟎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altLang="zh-CN" b="1" i="1" smtClean="0">
                                              <a:latin typeface="Cambria Math" panose="02040503050406030204" pitchFamily="18" charset="0"/>
                                            </a:rPr>
                                            <m:t>𝟎</m:t>
                                          </m:r>
                                        </m:e>
                                        <m:e>
                                          <m:r>
                                            <a:rPr lang="en-US" altLang="zh-CN" b="1" i="1" smtClean="0"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e>
                                        <m:e>
                                          <m:r>
                                            <a:rPr lang="en-US" altLang="zh-CN" b="1" i="1" smtClean="0">
                                              <a:latin typeface="Cambria Math" panose="02040503050406030204" pitchFamily="18" charset="0"/>
                                            </a:rPr>
                                            <m:t>𝟎</m:t>
                                          </m:r>
                                        </m:e>
                                      </m:mr>
                                    </m:m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3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zh-CN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eqArr>
                                            <m:eqArrPr>
                                              <m:ctrlPr>
                                                <a:rPr lang="en-US" altLang="zh-CN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eqArrPr>
                                            <m:e>
                                              <m:r>
                                                <a:rPr lang="en-US" altLang="zh-CN" b="1" i="1" smtClean="0">
                                                  <a:latin typeface="Cambria Math" panose="02040503050406030204" pitchFamily="18" charset="0"/>
                                                </a:rPr>
                                                <m:t>𝟎</m:t>
                                              </m:r>
                                            </m:e>
                                            <m:e>
                                              <m:r>
                                                <a:rPr lang="en-US" altLang="zh-CN" b="1" i="1" smtClean="0">
                                                  <a:latin typeface="Cambria Math" panose="02040503050406030204" pitchFamily="18" charset="0"/>
                                                </a:rPr>
                                                <m:t>𝟏</m:t>
                                              </m:r>
                                            </m:e>
                                          </m:eqArr>
                                        </m:e>
                                        <m:e>
                                          <m:eqArr>
                                            <m:eqArrPr>
                                              <m:ctrlPr>
                                                <a:rPr lang="en-US" altLang="zh-CN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eqArrPr>
                                            <m:e>
                                              <m:r>
                                                <a:rPr lang="en-US" altLang="zh-CN" b="1" i="1" smtClean="0">
                                                  <a:latin typeface="Cambria Math" panose="02040503050406030204" pitchFamily="18" charset="0"/>
                                                </a:rPr>
                                                <m:t>𝟎</m:t>
                                              </m:r>
                                            </m:e>
                                            <m:e>
                                              <m:r>
                                                <a:rPr lang="en-US" altLang="zh-CN" b="1" i="1" smtClean="0">
                                                  <a:latin typeface="Cambria Math" panose="02040503050406030204" pitchFamily="18" charset="0"/>
                                                </a:rPr>
                                                <m:t>𝟎</m:t>
                                              </m:r>
                                            </m:e>
                                          </m:eqArr>
                                        </m:e>
                                        <m:e>
                                          <m:eqArr>
                                            <m:eqArrPr>
                                              <m:ctrlPr>
                                                <a:rPr lang="en-US" altLang="zh-CN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eqArrPr>
                                            <m:e>
                                              <m:m>
                                                <m:mPr>
                                                  <m:mcs>
                                                    <m:mc>
                                                      <m:mcPr>
                                                        <m:count m:val="2"/>
                                                        <m:mcJc m:val="center"/>
                                                      </m:mcPr>
                                                    </m:mc>
                                                  </m:mcs>
                                                  <m:ctrlPr>
                                                    <a:rPr lang="en-US" altLang="zh-CN" b="1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mPr>
                                                <m:mr>
                                                  <m:e>
                                                    <m:r>
                                                      <m:rPr>
                                                        <m:brk m:alnAt="7"/>
                                                      </m:rPr>
                                                      <a:rPr lang="en-US" altLang="zh-CN" b="1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𝟎</m:t>
                                                    </m:r>
                                                  </m:e>
                                                  <m:e>
                                                    <m:r>
                                                      <a:rPr lang="en-US" altLang="zh-CN" b="1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𝟎</m:t>
                                                    </m:r>
                                                  </m:e>
                                                </m:mr>
                                              </m:m>
                                            </m:e>
                                            <m:e>
                                              <m:m>
                                                <m:mPr>
                                                  <m:mcs>
                                                    <m:mc>
                                                      <m:mcPr>
                                                        <m:count m:val="2"/>
                                                        <m:mcJc m:val="center"/>
                                                      </m:mcPr>
                                                    </m:mc>
                                                  </m:mcs>
                                                  <m:ctrlPr>
                                                    <a:rPr lang="en-US" altLang="zh-CN" b="1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mPr>
                                                <m:mr>
                                                  <m:e>
                                                    <m:r>
                                                      <m:rPr>
                                                        <m:brk m:alnAt="7"/>
                                                      </m:rPr>
                                                      <a:rPr lang="en-US" altLang="zh-CN" b="1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𝟎</m:t>
                                                    </m:r>
                                                  </m:e>
                                                  <m:e>
                                                    <m:r>
                                                      <a:rPr lang="en-US" altLang="zh-CN" b="1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𝟎</m:t>
                                                    </m:r>
                                                  </m:e>
                                                </m:mr>
                                              </m:m>
                                            </m:e>
                                          </m:eqAr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altLang="zh-CN" b="1" i="1" smtClean="0">
                                              <a:latin typeface="Cambria Math" panose="02040503050406030204" pitchFamily="18" charset="0"/>
                                            </a:rPr>
                                            <m:t>𝟎</m:t>
                                          </m:r>
                                        </m:e>
                                        <m:e>
                                          <m:r>
                                            <a:rPr lang="en-US" altLang="zh-CN" b="1" i="1" smtClean="0"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e>
                                        <m:e>
                                          <m:m>
                                            <m:mPr>
                                              <m:mcs>
                                                <m:mc>
                                                  <m:mcPr>
                                                    <m:count m:val="2"/>
                                                    <m:mcJc m:val="center"/>
                                                  </m:mcPr>
                                                </m:mc>
                                              </m:mcs>
                                              <m:ctrlPr>
                                                <a:rPr lang="en-US" altLang="zh-CN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mPr>
                                            <m:mr>
                                              <m:e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n-US" altLang="zh-CN" b="1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𝟎</m:t>
                                                </m:r>
                                              </m:e>
                                              <m:e>
                                                <m:r>
                                                  <a:rPr lang="en-US" altLang="zh-CN" b="1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𝟎</m:t>
                                                </m:r>
                                              </m:e>
                                            </m:mr>
                                          </m:m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altLang="zh-CN" b="1" i="1" smtClean="0">
                                              <a:latin typeface="Cambria Math" panose="02040503050406030204" pitchFamily="18" charset="0"/>
                                            </a:rPr>
                                            <m:t>𝟎</m:t>
                                          </m:r>
                                        </m:e>
                                        <m:e>
                                          <m:r>
                                            <a:rPr lang="en-US" altLang="zh-CN" b="1" i="1" smtClean="0">
                                              <a:latin typeface="Cambria Math" panose="02040503050406030204" pitchFamily="18" charset="0"/>
                                            </a:rPr>
                                            <m:t>𝟎</m:t>
                                          </m:r>
                                        </m:e>
                                        <m:e>
                                          <m:m>
                                            <m:mPr>
                                              <m:mcs>
                                                <m:mc>
                                                  <m:mcPr>
                                                    <m:count m:val="2"/>
                                                    <m:mcJc m:val="center"/>
                                                  </m:mcPr>
                                                </m:mc>
                                              </m:mcs>
                                              <m:ctrlPr>
                                                <a:rPr lang="en-US" altLang="zh-CN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mPr>
                                            <m:mr>
                                              <m:e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n-US" altLang="zh-CN" b="1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𝟎</m:t>
                                                </m:r>
                                              </m:e>
                                              <m:e>
                                                <m:r>
                                                  <a:rPr lang="en-US" altLang="zh-CN" b="1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𝟎</m:t>
                                                </m:r>
                                              </m:e>
                                            </m:mr>
                                          </m:m>
                                        </m:e>
                                      </m:mr>
                                    </m:m>
                                  </m:e>
                                </m:m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3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zh-CN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CN" b="1" i="1" smtClean="0">
                                              <a:latin typeface="Cambria Math" panose="02040503050406030204" pitchFamily="18" charset="0"/>
                                            </a:rPr>
                                            <m:t>𝟎</m:t>
                                          </m:r>
                                        </m:e>
                                        <m:e>
                                          <m:r>
                                            <a:rPr lang="en-US" altLang="zh-CN" b="1" i="1" smtClean="0">
                                              <a:latin typeface="Cambria Math" panose="02040503050406030204" pitchFamily="18" charset="0"/>
                                            </a:rPr>
                                            <m:t>𝟎</m:t>
                                          </m:r>
                                        </m:e>
                                        <m:e>
                                          <m:r>
                                            <a:rPr lang="en-US" altLang="zh-CN" b="1" i="1" smtClean="0">
                                              <a:latin typeface="Cambria Math" panose="02040503050406030204" pitchFamily="18" charset="0"/>
                                            </a:rPr>
                                            <m:t>𝟎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altLang="zh-CN" b="1" i="1" smtClean="0">
                                              <a:latin typeface="Cambria Math" panose="02040503050406030204" pitchFamily="18" charset="0"/>
                                            </a:rPr>
                                            <m:t>𝟎</m:t>
                                          </m:r>
                                        </m:e>
                                        <m:e>
                                          <m:r>
                                            <a:rPr lang="en-US" altLang="zh-CN" b="1" i="1" smtClean="0">
                                              <a:latin typeface="Cambria Math" panose="02040503050406030204" pitchFamily="18" charset="0"/>
                                            </a:rPr>
                                            <m:t>𝟎</m:t>
                                          </m:r>
                                        </m:e>
                                        <m:e>
                                          <m:r>
                                            <a:rPr lang="en-US" altLang="zh-CN" b="1" i="1" smtClean="0">
                                              <a:latin typeface="Cambria Math" panose="02040503050406030204" pitchFamily="18" charset="0"/>
                                            </a:rPr>
                                            <m:t>𝟎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altLang="zh-CN" b="1" i="1" smtClean="0">
                                              <a:latin typeface="Cambria Math" panose="02040503050406030204" pitchFamily="18" charset="0"/>
                                            </a:rPr>
                                            <m:t>𝟎</m:t>
                                          </m:r>
                                        </m:e>
                                        <m:e>
                                          <m:r>
                                            <a:rPr lang="en-US" altLang="zh-CN" b="1" i="1" smtClean="0">
                                              <a:latin typeface="Cambria Math" panose="02040503050406030204" pitchFamily="18" charset="0"/>
                                            </a:rPr>
                                            <m:t>𝟎</m:t>
                                          </m:r>
                                        </m:e>
                                        <m:e>
                                          <m:r>
                                            <a:rPr lang="en-US" altLang="zh-CN" b="1" i="1" smtClean="0">
                                              <a:latin typeface="Cambria Math" panose="02040503050406030204" pitchFamily="18" charset="0"/>
                                            </a:rPr>
                                            <m:t>𝟎</m:t>
                                          </m:r>
                                        </m:e>
                                      </m:mr>
                                    </m:m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3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zh-CN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CN" b="1" i="1" smtClean="0">
                                              <a:latin typeface="Cambria Math" panose="02040503050406030204" pitchFamily="18" charset="0"/>
                                            </a:rPr>
                                            <m:t>𝟎</m:t>
                                          </m:r>
                                        </m:e>
                                        <m:e>
                                          <m:r>
                                            <a:rPr lang="en-US" altLang="zh-CN" b="1" i="1" smtClean="0">
                                              <a:latin typeface="Cambria Math" panose="02040503050406030204" pitchFamily="18" charset="0"/>
                                            </a:rPr>
                                            <m:t>𝟎</m:t>
                                          </m:r>
                                        </m:e>
                                        <m:e>
                                          <m:m>
                                            <m:mPr>
                                              <m:mcs>
                                                <m:mc>
                                                  <m:mcPr>
                                                    <m:count m:val="2"/>
                                                    <m:mcJc m:val="center"/>
                                                  </m:mcPr>
                                                </m:mc>
                                              </m:mcs>
                                              <m:ctrlPr>
                                                <a:rPr lang="en-US" altLang="zh-CN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mPr>
                                            <m:mr>
                                              <m:e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n-US" altLang="zh-CN" b="1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𝟎</m:t>
                                                </m:r>
                                              </m:e>
                                              <m:e>
                                                <m:r>
                                                  <a:rPr lang="en-US" altLang="zh-CN" b="1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𝟎</m:t>
                                                </m:r>
                                              </m:e>
                                            </m:mr>
                                          </m:m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altLang="zh-CN" b="1" i="1" smtClean="0">
                                              <a:latin typeface="Cambria Math" panose="02040503050406030204" pitchFamily="18" charset="0"/>
                                            </a:rPr>
                                            <m:t>𝟎</m:t>
                                          </m:r>
                                        </m:e>
                                        <m:e>
                                          <m:r>
                                            <a:rPr lang="en-US" altLang="zh-CN" b="1" i="1" smtClean="0">
                                              <a:latin typeface="Cambria Math" panose="02040503050406030204" pitchFamily="18" charset="0"/>
                                            </a:rPr>
                                            <m:t>𝟎</m:t>
                                          </m:r>
                                        </m:e>
                                        <m:e>
                                          <m:m>
                                            <m:mPr>
                                              <m:mcs>
                                                <m:mc>
                                                  <m:mcPr>
                                                    <m:count m:val="2"/>
                                                    <m:mcJc m:val="center"/>
                                                  </m:mcPr>
                                                </m:mc>
                                              </m:mcs>
                                              <m:ctrlPr>
                                                <a:rPr lang="en-US" altLang="zh-CN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mPr>
                                            <m:mr>
                                              <m:e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n-US" altLang="zh-CN" b="1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𝟎</m:t>
                                                </m:r>
                                              </m:e>
                                              <m:e>
                                                <m:r>
                                                  <a:rPr lang="en-US" altLang="zh-CN" b="1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𝟎</m:t>
                                                </m:r>
                                              </m:e>
                                            </m:mr>
                                          </m:m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altLang="zh-CN" b="1" i="1" smtClean="0">
                                              <a:latin typeface="Cambria Math" panose="02040503050406030204" pitchFamily="18" charset="0"/>
                                            </a:rPr>
                                            <m:t>𝟎</m:t>
                                          </m:r>
                                        </m:e>
                                        <m:e>
                                          <m:r>
                                            <a:rPr lang="en-US" altLang="zh-CN" b="1" i="1" smtClean="0">
                                              <a:latin typeface="Cambria Math" panose="02040503050406030204" pitchFamily="18" charset="0"/>
                                            </a:rPr>
                                            <m:t>𝟎</m:t>
                                          </m:r>
                                        </m:e>
                                        <m:e>
                                          <m:m>
                                            <m:mPr>
                                              <m:mcs>
                                                <m:mc>
                                                  <m:mcPr>
                                                    <m:count m:val="2"/>
                                                    <m:mcJc m:val="center"/>
                                                  </m:mcPr>
                                                </m:mc>
                                              </m:mcs>
                                              <m:ctrlPr>
                                                <a:rPr lang="en-US" altLang="zh-CN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mPr>
                                            <m:mr>
                                              <m:e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n-US" altLang="zh-CN" b="1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𝟎</m:t>
                                                </m:r>
                                              </m:e>
                                              <m:e>
                                                <m:r>
                                                  <a:rPr lang="en-US" altLang="zh-CN" b="1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𝟎</m:t>
                                                </m:r>
                                              </m:e>
                                            </m:mr>
                                          </m:m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</m:d>
                        </m:e>
                      </m:mr>
                    </m:m>
                  </m:oMath>
                </a14:m>
                <a:endParaRPr lang="zh-CN" altLang="en-US" b="1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7544" y="980728"/>
                <a:ext cx="8640960" cy="5616624"/>
              </a:xfrm>
              <a:blipFill rotWithShape="0">
                <a:blip r:embed="rId2"/>
                <a:stretch>
                  <a:fillRect l="-1129" t="-1846" r="-7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C87BA-7BB4-4FBB-8EE6-A30C0FB65631}" type="datetime1">
              <a:rPr lang="zh-CN" altLang="en-US" smtClean="0"/>
              <a:pPr/>
              <a:t>2020/11/9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0C485-3EAF-4318-915D-9216C2569B1B}" type="slidenum">
              <a:rPr lang="zh-CN" altLang="en-US" smtClean="0"/>
              <a:pPr/>
              <a:t>80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108640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3-8 </a:t>
            </a:r>
            <a:r>
              <a:rPr lang="zh-CN" altLang="en-US" dirty="0"/>
              <a:t>关系的闭包运算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67544" y="1340768"/>
                <a:ext cx="8496944" cy="4608512"/>
              </a:xfrm>
            </p:spPr>
            <p:txBody>
              <a:bodyPr>
                <a:normAutofit/>
              </a:bodyPr>
              <a:lstStyle/>
              <a:p>
                <a:r>
                  <a:rPr lang="zh-CN" altLang="en-US" b="1" dirty="0" smtClean="0"/>
                  <a:t>则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sSup>
                      <m:sSup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p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</m:oMath>
                </a14:m>
                <a:r>
                  <a:rPr lang="zh-CN" altLang="en-US" b="1" dirty="0" smtClean="0"/>
                  <a:t>表示从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zh-CN" altLang="en-US" b="1" dirty="0" smtClean="0"/>
                  <a:t>出发，经过多次连续推导而得的字符串，其第一个字符恰为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</m:oMath>
                </a14:m>
                <a:r>
                  <a:rPr lang="zh-CN" altLang="en-US" b="1" dirty="0" smtClean="0"/>
                  <a:t>的关系，此关系即是上例中计算的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𝑴</m:t>
                        </m:r>
                      </m:e>
                      <m:sub>
                        <m:sSup>
                          <m:sSupPr>
                            <m:ctrlPr>
                              <a:rPr lang="en-US" altLang="zh-CN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𝑹</m:t>
                            </m:r>
                          </m:e>
                          <m:sup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</m:sub>
                    </m:sSub>
                  </m:oMath>
                </a14:m>
                <a:r>
                  <a:rPr lang="zh-CN" altLang="en-US" b="1" dirty="0" smtClean="0"/>
                  <a:t>，即</a:t>
                </a:r>
                <a:endParaRPr lang="en-US" altLang="zh-CN" b="1" dirty="0" smtClean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𝑴</m:t>
                        </m:r>
                      </m:e>
                      <m:sub>
                        <m:sSup>
                          <m:sSupPr>
                            <m:ctrlPr>
                              <a:rPr lang="en-US" altLang="zh-CN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𝑹</m:t>
                            </m:r>
                          </m:e>
                          <m:sup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</m:sub>
                    </m:sSub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b="1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zh-CN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CN" b="1" i="1"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altLang="zh-CN" b="1" i="1">
                                              <a:latin typeface="Cambria Math" panose="02040503050406030204" pitchFamily="18" charset="0"/>
                                            </a:rPr>
                                            <m:t>𝟎</m:t>
                                          </m:r>
                                        </m:e>
                                      </m:mr>
                                    </m:m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zh-CN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CN" b="1" i="1"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altLang="zh-CN" b="1" i="1" smtClean="0"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e>
                                      </m:mr>
                                    </m:m>
                                  </m:e>
                                  <m:e>
                                    <m:eqArr>
                                      <m:eqArrPr>
                                        <m:ctrlPr>
                                          <a:rPr lang="en-US" altLang="zh-CN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US" altLang="zh-CN" b="1" i="1">
                                            <a:latin typeface="Cambria Math" panose="02040503050406030204" pitchFamily="18" charset="0"/>
                                          </a:rPr>
                                          <m:t>𝟎</m:t>
                                        </m:r>
                                      </m:e>
                                      <m:e>
                                        <m:r>
                                          <a:rPr lang="en-US" altLang="zh-CN" b="1" i="1">
                                            <a:latin typeface="Cambria Math" panose="02040503050406030204" pitchFamily="18" charset="0"/>
                                          </a:rPr>
                                          <m:t>𝟎</m:t>
                                        </m:r>
                                      </m:e>
                                    </m:eqArr>
                                  </m:e>
                                </m:mr>
                                <m:mr>
                                  <m:e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  <m:e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  <m:e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  <m:e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e>
                                  <m:e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en-US" altLang="zh-CN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US" altLang="zh-CN" b="1" i="1">
                                            <a:latin typeface="Cambria Math" panose="02040503050406030204" pitchFamily="18" charset="0"/>
                                          </a:rPr>
                                          <m:t>𝟎</m:t>
                                        </m:r>
                                      </m:e>
                                      <m:e>
                                        <m:r>
                                          <a:rPr lang="en-US" altLang="zh-CN" b="1" i="1">
                                            <a:latin typeface="Cambria Math" panose="02040503050406030204" pitchFamily="18" charset="0"/>
                                          </a:rPr>
                                          <m:t>𝟏</m:t>
                                        </m:r>
                                      </m:e>
                                    </m:eqArr>
                                  </m:e>
                                  <m:e>
                                    <m:eqArr>
                                      <m:eqArrPr>
                                        <m:ctrlPr>
                                          <a:rPr lang="en-US" altLang="zh-CN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US" altLang="zh-CN" b="1" i="1">
                                            <a:latin typeface="Cambria Math" panose="02040503050406030204" pitchFamily="18" charset="0"/>
                                          </a:rPr>
                                          <m:t>𝟎</m:t>
                                        </m:r>
                                      </m:e>
                                      <m:e>
                                        <m:r>
                                          <a:rPr lang="en-US" altLang="zh-CN" b="1" i="1">
                                            <a:latin typeface="Cambria Math" panose="02040503050406030204" pitchFamily="18" charset="0"/>
                                          </a:rPr>
                                          <m:t>𝟎</m:t>
                                        </m:r>
                                      </m:e>
                                    </m:eqArr>
                                  </m:e>
                                  <m:e>
                                    <m:eqArr>
                                      <m:eqArrPr>
                                        <m:ctrlPr>
                                          <a:rPr lang="en-US" altLang="zh-CN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m>
                                          <m:mPr>
                                            <m:mcs>
                                              <m:mc>
                                                <m:mcPr>
                                                  <m:count m:val="2"/>
                                                  <m:mcJc m:val="center"/>
                                                </m:mcPr>
                                              </m:mc>
                                            </m:mcs>
                                            <m:ctrlPr>
                                              <a:rPr lang="en-US" altLang="zh-CN" b="1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mPr>
                                          <m:m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altLang="zh-CN" b="1" i="1">
                                                  <a:latin typeface="Cambria Math" panose="02040503050406030204" pitchFamily="18" charset="0"/>
                                                </a:rPr>
                                                <m:t>𝟎</m:t>
                                              </m:r>
                                            </m:e>
                                            <m:e>
                                              <m:r>
                                                <a:rPr lang="en-US" altLang="zh-CN" b="1" i="1">
                                                  <a:latin typeface="Cambria Math" panose="02040503050406030204" pitchFamily="18" charset="0"/>
                                                </a:rPr>
                                                <m:t>𝟎</m:t>
                                              </m:r>
                                            </m:e>
                                          </m:mr>
                                        </m:m>
                                      </m:e>
                                      <m:e>
                                        <m:m>
                                          <m:mPr>
                                            <m:mcs>
                                              <m:mc>
                                                <m:mcPr>
                                                  <m:count m:val="2"/>
                                                  <m:mcJc m:val="center"/>
                                                </m:mcPr>
                                              </m:mc>
                                            </m:mcs>
                                            <m:ctrlPr>
                                              <a:rPr lang="en-US" altLang="zh-CN" b="1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mPr>
                                          <m:m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altLang="zh-CN" b="1" i="1">
                                                  <a:latin typeface="Cambria Math" panose="02040503050406030204" pitchFamily="18" charset="0"/>
                                                </a:rPr>
                                                <m:t>𝟎</m:t>
                                              </m:r>
                                            </m:e>
                                            <m:e>
                                              <m:r>
                                                <a:rPr lang="en-US" altLang="zh-CN" b="1" i="1">
                                                  <a:latin typeface="Cambria Math" panose="02040503050406030204" pitchFamily="18" charset="0"/>
                                                </a:rPr>
                                                <m:t>𝟎</m:t>
                                              </m:r>
                                            </m:e>
                                          </m:mr>
                                        </m:m>
                                      </m:e>
                                    </m:eqArr>
                                  </m:e>
                                </m:mr>
                                <m:mr>
                                  <m:e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  <m:e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zh-CN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CN" b="1" i="1">
                                              <a:latin typeface="Cambria Math" panose="02040503050406030204" pitchFamily="18" charset="0"/>
                                            </a:rPr>
                                            <m:t>𝟎</m:t>
                                          </m:r>
                                        </m:e>
                                        <m:e>
                                          <m:r>
                                            <a:rPr lang="en-US" altLang="zh-CN" b="1" i="1">
                                              <a:latin typeface="Cambria Math" panose="02040503050406030204" pitchFamily="18" charset="0"/>
                                            </a:rPr>
                                            <m:t>𝟎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  <m:mr>
                                  <m:e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e>
                                  <m:e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zh-CN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CN" b="1" i="1">
                                              <a:latin typeface="Cambria Math" panose="02040503050406030204" pitchFamily="18" charset="0"/>
                                            </a:rPr>
                                            <m:t>𝟎</m:t>
                                          </m:r>
                                        </m:e>
                                        <m:e>
                                          <m:r>
                                            <a:rPr lang="en-US" altLang="zh-CN" b="1" i="1">
                                              <a:latin typeface="Cambria Math" panose="02040503050406030204" pitchFamily="18" charset="0"/>
                                            </a:rPr>
                                            <m:t>𝟎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  <m:e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  <m:e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  <m:e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  <m:e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  <m:e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  <m:e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  <m:e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zh-CN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CN" b="1" i="1">
                                              <a:latin typeface="Cambria Math" panose="02040503050406030204" pitchFamily="18" charset="0"/>
                                            </a:rPr>
                                            <m:t>𝟎</m:t>
                                          </m:r>
                                        </m:e>
                                        <m:e>
                                          <m:r>
                                            <a:rPr lang="en-US" altLang="zh-CN" b="1" i="1">
                                              <a:latin typeface="Cambria Math" panose="02040503050406030204" pitchFamily="18" charset="0"/>
                                            </a:rPr>
                                            <m:t>𝟎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  <m:mr>
                                  <m:e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  <m:e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zh-CN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CN" b="1" i="1">
                                              <a:latin typeface="Cambria Math" panose="02040503050406030204" pitchFamily="18" charset="0"/>
                                            </a:rPr>
                                            <m:t>𝟎</m:t>
                                          </m:r>
                                        </m:e>
                                        <m:e>
                                          <m:r>
                                            <a:rPr lang="en-US" altLang="zh-CN" b="1" i="1">
                                              <a:latin typeface="Cambria Math" panose="02040503050406030204" pitchFamily="18" charset="0"/>
                                            </a:rPr>
                                            <m:t>𝟎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  <m:mr>
                                  <m:e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  <m:e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zh-CN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CN" b="1" i="1">
                                              <a:latin typeface="Cambria Math" panose="02040503050406030204" pitchFamily="18" charset="0"/>
                                            </a:rPr>
                                            <m:t>𝟎</m:t>
                                          </m:r>
                                        </m:e>
                                        <m:e>
                                          <m:r>
                                            <a:rPr lang="en-US" altLang="zh-CN" b="1" i="1">
                                              <a:latin typeface="Cambria Math" panose="02040503050406030204" pitchFamily="18" charset="0"/>
                                            </a:rPr>
                                            <m:t>𝟎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endParaRPr lang="en-US" altLang="zh-CN" b="1" dirty="0" smtClean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p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={</m:t>
                    </m:r>
                    <m:d>
                      <m:dPr>
                        <m:begChr m:val="⟨"/>
                        <m:endChr m:val="⟩"/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begChr m:val="⟨"/>
                        <m:endChr m:val="⟩"/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𝑩</m:t>
                        </m:r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begChr m:val="⟨"/>
                        <m:endChr m:val="⟩"/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begChr m:val="⟨"/>
                        <m:endChr m:val="⟩"/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𝑩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𝑩</m:t>
                        </m:r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begChr m:val="⟨"/>
                        <m:endChr m:val="⟩"/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𝑩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begChr m:val="⟨"/>
                        <m:endChr m:val="⟩"/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𝑪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begChr m:val="⟨"/>
                        <m:endChr m:val="⟩"/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𝑫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𝑩</m:t>
                        </m:r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begChr m:val="⟨"/>
                        <m:endChr m:val="⟩"/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𝑫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altLang="zh-CN" b="1" dirty="0" smtClean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7544" y="1340768"/>
                <a:ext cx="8496944" cy="4608512"/>
              </a:xfrm>
              <a:blipFill rotWithShape="0">
                <a:blip r:embed="rId2"/>
                <a:stretch>
                  <a:fillRect l="-1004" t="-1455" r="-4663" b="-1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C87BA-7BB4-4FBB-8EE6-A30C0FB65631}" type="datetime1">
              <a:rPr lang="zh-CN" altLang="en-US" smtClean="0"/>
              <a:pPr/>
              <a:t>2020/11/9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0C485-3EAF-4318-915D-9216C2569B1B}" type="slidenum">
              <a:rPr lang="zh-CN" altLang="en-US" smtClean="0"/>
              <a:pPr/>
              <a:t>81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806521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3-8 </a:t>
            </a:r>
            <a:r>
              <a:rPr lang="zh-CN" altLang="en-US" dirty="0"/>
              <a:t>关系的闭包运算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b="1" dirty="0" smtClean="0"/>
                  <a:t>关系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𝑹</m:t>
                    </m:r>
                  </m:oMath>
                </a14:m>
                <a:r>
                  <a:rPr lang="zh-CN" altLang="en-US" b="1" dirty="0" smtClean="0"/>
                  <a:t>的自反</a:t>
                </a:r>
                <a:r>
                  <a:rPr lang="en-US" altLang="zh-CN" b="1" dirty="0" smtClean="0"/>
                  <a:t>(</a:t>
                </a:r>
                <a:r>
                  <a:rPr lang="zh-CN" altLang="en-US" b="1" dirty="0" smtClean="0"/>
                  <a:t>对称、传递</a:t>
                </a:r>
                <a:r>
                  <a:rPr lang="en-US" altLang="zh-CN" b="1" dirty="0" smtClean="0"/>
                  <a:t>)</a:t>
                </a:r>
                <a:r>
                  <a:rPr lang="zh-CN" altLang="en-US" b="1" dirty="0" smtClean="0"/>
                  <a:t>闭包还可以进一步复合成</a:t>
                </a:r>
                <a:r>
                  <a:rPr lang="zh-CN" altLang="en-US" b="1" dirty="0" smtClean="0">
                    <a:solidFill>
                      <a:srgbClr val="CC0099"/>
                    </a:solidFill>
                  </a:rPr>
                  <a:t>自反</a:t>
                </a:r>
                <a:r>
                  <a:rPr lang="en-US" altLang="zh-CN" b="1" dirty="0" smtClean="0">
                    <a:solidFill>
                      <a:srgbClr val="CC0099"/>
                    </a:solidFill>
                  </a:rPr>
                  <a:t>(</a:t>
                </a:r>
                <a:r>
                  <a:rPr lang="zh-CN" altLang="en-US" b="1" dirty="0" smtClean="0">
                    <a:solidFill>
                      <a:srgbClr val="CC0099"/>
                    </a:solidFill>
                  </a:rPr>
                  <a:t>对称、传递</a:t>
                </a:r>
                <a:r>
                  <a:rPr lang="en-US" altLang="zh-CN" b="1" dirty="0" smtClean="0">
                    <a:solidFill>
                      <a:srgbClr val="CC0099"/>
                    </a:solidFill>
                  </a:rPr>
                  <a:t>)</a:t>
                </a:r>
                <a:r>
                  <a:rPr lang="zh-CN" altLang="en-US" b="1" dirty="0" smtClean="0">
                    <a:solidFill>
                      <a:srgbClr val="CC0099"/>
                    </a:solidFill>
                  </a:rPr>
                  <a:t>等闭包</a:t>
                </a:r>
                <a:r>
                  <a:rPr lang="zh-CN" altLang="en-US" b="1" dirty="0" smtClean="0"/>
                  <a:t>，它们之间有如下定理：</a:t>
                </a:r>
                <a:endParaRPr lang="en-US" altLang="zh-CN" b="1" dirty="0" smtClean="0"/>
              </a:p>
              <a:p>
                <a:r>
                  <a:rPr lang="zh-CN" altLang="en-US" b="1" dirty="0" smtClean="0">
                    <a:solidFill>
                      <a:srgbClr val="0000CC"/>
                    </a:solidFill>
                  </a:rPr>
                  <a:t>定理</a:t>
                </a:r>
                <a:r>
                  <a:rPr lang="en-US" altLang="zh-CN" b="1" dirty="0" smtClean="0">
                    <a:solidFill>
                      <a:srgbClr val="0000CC"/>
                    </a:solidFill>
                  </a:rPr>
                  <a:t>3-8.6 </a:t>
                </a:r>
                <a:r>
                  <a:rPr lang="zh-CN" altLang="en-US" b="1" dirty="0" smtClean="0"/>
                  <a:t>设</a:t>
                </a:r>
                <a14:m>
                  <m:oMath xmlns:m="http://schemas.openxmlformats.org/officeDocument/2006/math"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zh-CN" altLang="en-US" b="1" i="1" dirty="0" smtClean="0">
                        <a:latin typeface="Cambria Math" panose="02040503050406030204" pitchFamily="18" charset="0"/>
                      </a:rPr>
                      <m:t>是</m:t>
                    </m:r>
                    <m:r>
                      <a:rPr lang="zh-CN" altLang="en-US" b="1" i="1" dirty="0">
                        <a:latin typeface="Cambria Math" panose="02040503050406030204" pitchFamily="18" charset="0"/>
                      </a:rPr>
                      <m:t>集合</m:t>
                    </m:r>
                    <m:r>
                      <a:rPr lang="zh-CN" altLang="en-US" b="1" i="1" dirty="0" smtClean="0">
                        <a:latin typeface="Cambria Math" panose="02040503050406030204" pitchFamily="18" charset="0"/>
                      </a:rPr>
                      <m:t>，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𝑹</m:t>
                    </m:r>
                  </m:oMath>
                </a14:m>
                <a:r>
                  <a:rPr lang="zh-CN" altLang="en-US" b="1" dirty="0"/>
                  <a:t>是</a:t>
                </a:r>
                <a14:m>
                  <m:oMath xmlns:m="http://schemas.openxmlformats.org/officeDocument/2006/math"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zh-CN" altLang="en-US" b="1" dirty="0"/>
                  <a:t>上的二元关系</a:t>
                </a:r>
                <a:r>
                  <a:rPr lang="zh-CN" altLang="en-US" b="1" dirty="0" smtClean="0"/>
                  <a:t>，则</a:t>
                </a:r>
                <a:endParaRPr lang="en-US" altLang="zh-CN" b="1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1" i="1" smtClean="0">
                        <a:solidFill>
                          <a:srgbClr val="CC0099"/>
                        </a:solidFill>
                        <a:latin typeface="Cambria Math" panose="02040503050406030204" pitchFamily="18" charset="0"/>
                      </a:rPr>
                      <m:t>𝒓𝒔</m:t>
                    </m:r>
                    <m:d>
                      <m:dPr>
                        <m:ctrlPr>
                          <a:rPr lang="en-US" altLang="zh-CN" b="1" i="1" smtClean="0">
                            <a:solidFill>
                              <a:srgbClr val="CC0099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solidFill>
                              <a:srgbClr val="CC0099"/>
                            </a:solidFill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</m:d>
                    <m:r>
                      <a:rPr lang="en-US" altLang="zh-CN" b="1" i="1" smtClean="0">
                        <a:solidFill>
                          <a:srgbClr val="CC0099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1" i="1" smtClean="0">
                        <a:solidFill>
                          <a:srgbClr val="CC0099"/>
                        </a:solidFill>
                        <a:latin typeface="Cambria Math" panose="02040503050406030204" pitchFamily="18" charset="0"/>
                      </a:rPr>
                      <m:t>𝒔𝒓</m:t>
                    </m:r>
                    <m:d>
                      <m:dPr>
                        <m:ctrlPr>
                          <a:rPr lang="en-US" altLang="zh-CN" b="1" i="1" smtClean="0">
                            <a:solidFill>
                              <a:srgbClr val="CC0099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solidFill>
                              <a:srgbClr val="CC0099"/>
                            </a:solidFill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</m:d>
                  </m:oMath>
                </a14:m>
                <a:endParaRPr lang="en-US" altLang="zh-CN" b="1" dirty="0" smtClean="0">
                  <a:solidFill>
                    <a:srgbClr val="CC0099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1" i="1">
                        <a:solidFill>
                          <a:srgbClr val="CC0099"/>
                        </a:solidFill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US" altLang="zh-CN" b="1" i="1" smtClean="0">
                        <a:solidFill>
                          <a:srgbClr val="CC0099"/>
                        </a:solidFill>
                        <a:latin typeface="Cambria Math" panose="02040503050406030204" pitchFamily="18" charset="0"/>
                      </a:rPr>
                      <m:t>𝒕</m:t>
                    </m:r>
                    <m:d>
                      <m:dPr>
                        <m:ctrlPr>
                          <a:rPr lang="en-US" altLang="zh-CN" b="1" i="1">
                            <a:solidFill>
                              <a:srgbClr val="CC0099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solidFill>
                              <a:srgbClr val="CC0099"/>
                            </a:solidFill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</m:d>
                    <m:r>
                      <a:rPr lang="en-US" altLang="zh-CN" b="1" i="1">
                        <a:solidFill>
                          <a:srgbClr val="CC0099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1" i="1" smtClean="0">
                        <a:solidFill>
                          <a:srgbClr val="CC0099"/>
                        </a:solidFill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US" altLang="zh-CN" b="1" i="1">
                        <a:solidFill>
                          <a:srgbClr val="CC0099"/>
                        </a:solidFill>
                        <a:latin typeface="Cambria Math" panose="02040503050406030204" pitchFamily="18" charset="0"/>
                      </a:rPr>
                      <m:t>𝒓</m:t>
                    </m:r>
                    <m:d>
                      <m:dPr>
                        <m:ctrlPr>
                          <a:rPr lang="en-US" altLang="zh-CN" b="1" i="1">
                            <a:solidFill>
                              <a:srgbClr val="CC0099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solidFill>
                              <a:srgbClr val="CC0099"/>
                            </a:solidFill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</m:d>
                  </m:oMath>
                </a14:m>
                <a:endParaRPr lang="en-US" altLang="zh-CN" b="1" dirty="0" smtClean="0">
                  <a:solidFill>
                    <a:srgbClr val="CC0099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1" i="1" smtClean="0">
                        <a:solidFill>
                          <a:srgbClr val="CC0099"/>
                        </a:solidFill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US" altLang="zh-CN" b="1" i="1">
                        <a:solidFill>
                          <a:srgbClr val="CC0099"/>
                        </a:solidFill>
                        <a:latin typeface="Cambria Math" panose="02040503050406030204" pitchFamily="18" charset="0"/>
                      </a:rPr>
                      <m:t>𝒔</m:t>
                    </m:r>
                    <m:d>
                      <m:dPr>
                        <m:ctrlPr>
                          <a:rPr lang="en-US" altLang="zh-CN" b="1" i="1">
                            <a:solidFill>
                              <a:srgbClr val="CC0099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solidFill>
                              <a:srgbClr val="CC0099"/>
                            </a:solidFill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</m:d>
                    <m:r>
                      <a:rPr lang="en-US" altLang="zh-CN" b="1" i="1" smtClean="0">
                        <a:solidFill>
                          <a:srgbClr val="CC0099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⊇</m:t>
                    </m:r>
                    <m:r>
                      <a:rPr lang="en-US" altLang="zh-CN" b="1" i="1">
                        <a:solidFill>
                          <a:srgbClr val="CC0099"/>
                        </a:solidFill>
                        <a:latin typeface="Cambria Math" panose="02040503050406030204" pitchFamily="18" charset="0"/>
                      </a:rPr>
                      <m:t>𝒔</m:t>
                    </m:r>
                    <m:r>
                      <a:rPr lang="en-US" altLang="zh-CN" b="1" i="1" smtClean="0">
                        <a:solidFill>
                          <a:srgbClr val="CC0099"/>
                        </a:solidFill>
                        <a:latin typeface="Cambria Math" panose="02040503050406030204" pitchFamily="18" charset="0"/>
                      </a:rPr>
                      <m:t>𝒕</m:t>
                    </m:r>
                    <m:d>
                      <m:dPr>
                        <m:ctrlPr>
                          <a:rPr lang="en-US" altLang="zh-CN" b="1" i="1">
                            <a:solidFill>
                              <a:srgbClr val="CC0099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solidFill>
                              <a:srgbClr val="CC0099"/>
                            </a:solidFill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</m:d>
                  </m:oMath>
                </a14:m>
                <a:endParaRPr lang="zh-CN" altLang="en-US" b="1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37" t="-14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C87BA-7BB4-4FBB-8EE6-A30C0FB65631}" type="datetime1">
              <a:rPr lang="zh-CN" altLang="en-US" smtClean="0"/>
              <a:pPr/>
              <a:t>2020/11/9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0C485-3EAF-4318-915D-9216C2569B1B}" type="slidenum">
              <a:rPr lang="zh-CN" altLang="en-US" smtClean="0"/>
              <a:pPr/>
              <a:t>82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783235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Text Box 2"/>
          <p:cNvSpPr txBox="1">
            <a:spLocks noChangeArrowheads="1"/>
          </p:cNvSpPr>
          <p:nvPr/>
        </p:nvSpPr>
        <p:spPr bwMode="auto">
          <a:xfrm>
            <a:off x="898525" y="1544638"/>
            <a:ext cx="7489825" cy="2492990"/>
          </a:xfrm>
          <a:prstGeom prst="rect">
            <a:avLst/>
          </a:prstGeom>
          <a:noFill/>
          <a:ln w="28575" algn="ctr">
            <a:solidFill>
              <a:schemeClr val="hlink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SzPct val="85000"/>
              <a:defRPr/>
            </a:pPr>
            <a:r>
              <a:rPr kumimoji="1" lang="en-US" altLang="zh-CN" sz="2400" b="1" dirty="0" smtClean="0">
                <a:solidFill>
                  <a:srgbClr val="003300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	</a:t>
            </a:r>
            <a:r>
              <a:rPr kumimoji="1" lang="zh-CN" altLang="en-US" sz="2400" b="1" dirty="0" smtClean="0">
                <a:solidFill>
                  <a:srgbClr val="003300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学习要点：</a:t>
            </a:r>
          </a:p>
          <a:p>
            <a:pPr>
              <a:spcBef>
                <a:spcPct val="50000"/>
              </a:spcBef>
              <a:buSzPct val="85000"/>
              <a:defRPr/>
            </a:pPr>
            <a:r>
              <a:rPr kumimoji="1" lang="zh-CN" altLang="en-US" sz="2400" b="1" dirty="0" smtClean="0">
                <a:solidFill>
                  <a:srgbClr val="003300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	</a:t>
            </a:r>
            <a:r>
              <a:rPr kumimoji="1" lang="en-US" altLang="zh-CN" sz="2400" b="1" dirty="0" smtClean="0">
                <a:solidFill>
                  <a:srgbClr val="003300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1. </a:t>
            </a:r>
            <a:r>
              <a:rPr kumimoji="1" lang="zh-CN" altLang="en-US" sz="2400" b="1" dirty="0" smtClean="0">
                <a:solidFill>
                  <a:srgbClr val="003300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理解并掌握基本概念：自反（对称，传递）闭包；</a:t>
            </a:r>
            <a:endParaRPr kumimoji="1" lang="en-US" altLang="zh-CN" sz="2400" b="1" dirty="0" smtClean="0">
              <a:solidFill>
                <a:srgbClr val="003300"/>
              </a:solidFill>
              <a:latin typeface="Times New Roman" panose="02020603050405020304" pitchFamily="18" charset="0"/>
              <a:ea typeface="华文细黑" panose="02010600040101010101" pitchFamily="2" charset="-122"/>
            </a:endParaRPr>
          </a:p>
          <a:p>
            <a:pPr>
              <a:spcBef>
                <a:spcPct val="50000"/>
              </a:spcBef>
              <a:buSzPct val="85000"/>
              <a:defRPr/>
            </a:pPr>
            <a:r>
              <a:rPr kumimoji="1" lang="en-US" altLang="zh-CN" sz="2400" b="1" dirty="0">
                <a:solidFill>
                  <a:srgbClr val="003300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     </a:t>
            </a:r>
            <a:r>
              <a:rPr kumimoji="1" lang="en-US" altLang="zh-CN" sz="2400" b="1" dirty="0" smtClean="0">
                <a:solidFill>
                  <a:srgbClr val="003300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      2. </a:t>
            </a:r>
            <a:r>
              <a:rPr kumimoji="1" lang="zh-CN" altLang="en-US" sz="2400" b="1" dirty="0" smtClean="0">
                <a:solidFill>
                  <a:srgbClr val="003300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掌握传递关系的闭包求解；</a:t>
            </a:r>
            <a:endParaRPr kumimoji="1" lang="en-US" altLang="zh-CN" sz="2400" b="1" dirty="0">
              <a:solidFill>
                <a:srgbClr val="003300"/>
              </a:solidFill>
              <a:latin typeface="Times New Roman" panose="02020603050405020304" pitchFamily="18" charset="0"/>
              <a:ea typeface="华文细黑" panose="02010600040101010101" pitchFamily="2" charset="-122"/>
            </a:endParaRPr>
          </a:p>
          <a:p>
            <a:pPr>
              <a:spcBef>
                <a:spcPct val="50000"/>
              </a:spcBef>
              <a:buSzPct val="85000"/>
              <a:defRPr/>
            </a:pPr>
            <a:r>
              <a:rPr kumimoji="1" lang="en-US" altLang="zh-CN" sz="2400" b="1" dirty="0" smtClean="0">
                <a:solidFill>
                  <a:srgbClr val="003300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       </a:t>
            </a:r>
          </a:p>
        </p:txBody>
      </p:sp>
      <p:pic>
        <p:nvPicPr>
          <p:cNvPr id="60419" name="Picture 3" descr="52design_com_kr_05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950" y="908050"/>
            <a:ext cx="12192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420" name="灯片编号占位符 1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361AB0D9-82E6-4E3E-9DDC-5AE59A461BF1}" type="slidenum">
              <a:rPr lang="en-US" altLang="zh-CN" smtClean="0">
                <a:solidFill>
                  <a:srgbClr val="045C75"/>
                </a:solidFill>
              </a:rPr>
              <a:pPr/>
              <a:t>83</a:t>
            </a:fld>
            <a:endParaRPr lang="en-US" altLang="zh-CN" smtClean="0">
              <a:solidFill>
                <a:srgbClr val="045C7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6589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0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418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Text Box 2"/>
          <p:cNvSpPr txBox="1">
            <a:spLocks noChangeArrowheads="1"/>
          </p:cNvSpPr>
          <p:nvPr/>
        </p:nvSpPr>
        <p:spPr bwMode="auto">
          <a:xfrm>
            <a:off x="1325563" y="1544638"/>
            <a:ext cx="7026275" cy="3970318"/>
          </a:xfrm>
          <a:prstGeom prst="rect">
            <a:avLst/>
          </a:prstGeom>
          <a:noFill/>
          <a:ln w="28575" algn="ctr">
            <a:solidFill>
              <a:schemeClr val="hlink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SzPct val="85000"/>
              <a:defRPr/>
            </a:pPr>
            <a:r>
              <a:rPr kumimoji="1" lang="en-US" altLang="zh-CN" sz="2400" b="1" dirty="0" smtClean="0">
                <a:solidFill>
                  <a:srgbClr val="003300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	</a:t>
            </a:r>
            <a:r>
              <a:rPr kumimoji="1" lang="zh-CN" altLang="en-US" sz="3600" b="1" dirty="0" smtClean="0">
                <a:solidFill>
                  <a:srgbClr val="003300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作业：</a:t>
            </a:r>
            <a:endParaRPr kumimoji="1" lang="en-US" altLang="zh-CN" sz="3600" b="1" dirty="0" smtClean="0">
              <a:solidFill>
                <a:srgbClr val="003300"/>
              </a:solidFill>
              <a:latin typeface="Times New Roman" panose="02020603050405020304" pitchFamily="18" charset="0"/>
              <a:ea typeface="华文细黑" panose="02010600040101010101" pitchFamily="2" charset="-122"/>
            </a:endParaRPr>
          </a:p>
          <a:p>
            <a:pPr>
              <a:spcBef>
                <a:spcPct val="50000"/>
              </a:spcBef>
              <a:buSzPct val="85000"/>
              <a:defRPr/>
            </a:pPr>
            <a:r>
              <a:rPr kumimoji="1" lang="en-US" altLang="zh-CN" sz="3600" b="1" dirty="0" err="1" smtClean="0">
                <a:solidFill>
                  <a:srgbClr val="003300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P127</a:t>
            </a:r>
            <a:r>
              <a:rPr kumimoji="1" lang="en-US" altLang="zh-CN" sz="3600" b="1" dirty="0" smtClean="0">
                <a:solidFill>
                  <a:srgbClr val="00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细黑" panose="02010600040101010101" pitchFamily="2" charset="-122"/>
              </a:rPr>
              <a:t>:  3-8</a:t>
            </a:r>
            <a:r>
              <a:rPr kumimoji="1" lang="zh-CN" altLang="en-US" sz="3600" b="1" dirty="0" smtClean="0">
                <a:solidFill>
                  <a:srgbClr val="00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细黑" panose="02010600040101010101" pitchFamily="2" charset="-122"/>
              </a:rPr>
              <a:t>习题</a:t>
            </a:r>
            <a:endParaRPr kumimoji="1" lang="en-US" altLang="zh-CN" sz="3600" b="1" dirty="0" smtClean="0">
              <a:solidFill>
                <a:srgbClr val="0033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华文细黑" panose="02010600040101010101" pitchFamily="2" charset="-122"/>
            </a:endParaRPr>
          </a:p>
          <a:p>
            <a:pPr>
              <a:spcBef>
                <a:spcPct val="50000"/>
              </a:spcBef>
              <a:buSzPct val="85000"/>
              <a:defRPr/>
            </a:pPr>
            <a:r>
              <a:rPr kumimoji="1" lang="en-US" altLang="zh-CN" sz="3600" b="1" dirty="0" smtClean="0">
                <a:solidFill>
                  <a:srgbClr val="00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细黑" panose="02010600040101010101" pitchFamily="2" charset="-122"/>
              </a:rPr>
              <a:t>(1)</a:t>
            </a:r>
          </a:p>
          <a:p>
            <a:pPr>
              <a:spcBef>
                <a:spcPct val="50000"/>
              </a:spcBef>
              <a:buSzPct val="85000"/>
              <a:defRPr/>
            </a:pPr>
            <a:r>
              <a:rPr kumimoji="1" lang="en-US" altLang="zh-CN" sz="3600" b="1" dirty="0" smtClean="0">
                <a:solidFill>
                  <a:srgbClr val="00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细黑" panose="02010600040101010101" pitchFamily="2" charset="-122"/>
              </a:rPr>
              <a:t>(5)</a:t>
            </a:r>
            <a:r>
              <a:rPr kumimoji="1" lang="en-US" altLang="zh-CN" sz="3600" b="1" dirty="0" err="1" smtClean="0">
                <a:solidFill>
                  <a:srgbClr val="00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细黑" panose="02010600040101010101" pitchFamily="2" charset="-122"/>
              </a:rPr>
              <a:t>a,b</a:t>
            </a:r>
            <a:endParaRPr kumimoji="1" lang="en-US" altLang="zh-CN" sz="3600" b="1" dirty="0" smtClean="0">
              <a:solidFill>
                <a:srgbClr val="0033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华文细黑" panose="02010600040101010101" pitchFamily="2" charset="-122"/>
            </a:endParaRPr>
          </a:p>
          <a:p>
            <a:pPr>
              <a:spcBef>
                <a:spcPct val="50000"/>
              </a:spcBef>
              <a:buSzPct val="85000"/>
              <a:defRPr/>
            </a:pPr>
            <a:r>
              <a:rPr kumimoji="1" lang="en-US" altLang="zh-CN" sz="3600" b="1" dirty="0" smtClean="0">
                <a:solidFill>
                  <a:srgbClr val="00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细黑" panose="02010600040101010101" pitchFamily="2" charset="-122"/>
              </a:rPr>
              <a:t>(7)</a:t>
            </a:r>
            <a:r>
              <a:rPr kumimoji="1" lang="en-US" altLang="zh-CN" sz="3600" b="1" dirty="0" err="1" smtClean="0">
                <a:solidFill>
                  <a:srgbClr val="00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细黑" panose="02010600040101010101" pitchFamily="2" charset="-122"/>
              </a:rPr>
              <a:t>a,b</a:t>
            </a:r>
            <a:endParaRPr kumimoji="1" lang="en-US" altLang="zh-CN" sz="3600" b="1" dirty="0" smtClean="0">
              <a:solidFill>
                <a:srgbClr val="0033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华文细黑" panose="02010600040101010101" pitchFamily="2" charset="-122"/>
            </a:endParaRPr>
          </a:p>
        </p:txBody>
      </p:sp>
      <p:pic>
        <p:nvPicPr>
          <p:cNvPr id="61443" name="Picture 3" descr="52design_com_kr_05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908050"/>
            <a:ext cx="12192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44" name="灯片编号占位符 1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0F14F8AE-9276-4131-A536-34B1A9980463}" type="slidenum">
              <a:rPr lang="en-US" altLang="zh-CN" smtClean="0">
                <a:solidFill>
                  <a:srgbClr val="045C75"/>
                </a:solidFill>
              </a:rPr>
              <a:pPr/>
              <a:t>84</a:t>
            </a:fld>
            <a:endParaRPr lang="en-US" altLang="zh-CN" smtClean="0">
              <a:solidFill>
                <a:srgbClr val="045C7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8311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3-9 </a:t>
            </a:r>
            <a:r>
              <a:rPr lang="zh-CN" altLang="en-US" dirty="0" smtClean="0"/>
              <a:t>集合的划分和覆盖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67544" y="980728"/>
                <a:ext cx="8229600" cy="5688632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zh-CN" altLang="en-US" b="1" dirty="0" smtClean="0">
                    <a:solidFill>
                      <a:srgbClr val="0000CC"/>
                    </a:solidFill>
                  </a:rPr>
                  <a:t>定义</a:t>
                </a:r>
                <a:r>
                  <a:rPr lang="en-US" altLang="zh-CN" b="1" dirty="0" smtClean="0">
                    <a:solidFill>
                      <a:srgbClr val="0000CC"/>
                    </a:solidFill>
                  </a:rPr>
                  <a:t>3-9.1 </a:t>
                </a:r>
                <a:r>
                  <a:rPr lang="zh-CN" altLang="en-US" b="1" dirty="0" smtClean="0"/>
                  <a:t>若把一个集合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zh-CN" altLang="en-US" b="1" dirty="0" smtClean="0"/>
                  <a:t>分成若干个叫做分块的</a:t>
                </a:r>
                <a:r>
                  <a:rPr lang="zh-CN" altLang="en-US" b="1" dirty="0" smtClean="0">
                    <a:solidFill>
                      <a:srgbClr val="7030A0"/>
                    </a:solidFill>
                  </a:rPr>
                  <a:t>非空子集</a:t>
                </a:r>
                <a:r>
                  <a:rPr lang="zh-CN" altLang="en-US" b="1" dirty="0" smtClean="0"/>
                  <a:t>，使得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zh-CN" altLang="en-US" b="1" dirty="0" smtClean="0"/>
                  <a:t>中每个元素至少属于一个分块，那么这些分块的全体构成的集合叫做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zh-CN" altLang="en-US" b="1" dirty="0" smtClean="0"/>
                  <a:t>的一个</a:t>
                </a:r>
                <a:r>
                  <a:rPr lang="zh-CN" altLang="en-US" b="1" dirty="0" smtClean="0">
                    <a:solidFill>
                      <a:srgbClr val="CC0099"/>
                    </a:solidFill>
                  </a:rPr>
                  <a:t>覆盖</a:t>
                </a:r>
                <a:r>
                  <a:rPr lang="zh-CN" altLang="en-US" b="1" dirty="0" smtClean="0"/>
                  <a:t>。如果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zh-CN" altLang="en-US" b="1" dirty="0" smtClean="0"/>
                  <a:t>中每个元素属于且仅属于一个分块，那么这些分块的全体构成的集合叫做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zh-CN" altLang="en-US" b="1" dirty="0"/>
                  <a:t>的一</a:t>
                </a:r>
                <a:r>
                  <a:rPr lang="zh-CN" altLang="en-US" b="1" dirty="0" smtClean="0"/>
                  <a:t>个</a:t>
                </a:r>
                <a:r>
                  <a:rPr lang="zh-CN" altLang="en-US" b="1" dirty="0" smtClean="0">
                    <a:solidFill>
                      <a:srgbClr val="CC0099"/>
                    </a:solidFill>
                  </a:rPr>
                  <a:t>划分（或分划）</a:t>
                </a:r>
                <a:r>
                  <a:rPr lang="zh-CN" altLang="en-US" b="1" dirty="0" smtClean="0"/>
                  <a:t>。</a:t>
                </a:r>
                <a:endParaRPr lang="en-US" altLang="zh-CN" b="1" dirty="0" smtClean="0"/>
              </a:p>
              <a:p>
                <a:r>
                  <a:rPr lang="zh-CN" altLang="en-US" b="1" dirty="0" smtClean="0">
                    <a:solidFill>
                      <a:srgbClr val="0000CC"/>
                    </a:solidFill>
                  </a:rPr>
                  <a:t>定义</a:t>
                </a:r>
                <a:r>
                  <a:rPr lang="en-US" altLang="zh-CN" b="1" dirty="0" smtClean="0">
                    <a:solidFill>
                      <a:srgbClr val="0000CC"/>
                    </a:solidFill>
                  </a:rPr>
                  <a:t>3-9.1’</a:t>
                </a:r>
                <a:r>
                  <a:rPr lang="zh-CN" altLang="en-US" b="1" dirty="0" smtClean="0"/>
                  <a:t>令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zh-CN" altLang="en-US" b="1" dirty="0" smtClean="0"/>
                  <a:t>为给定非空集合，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𝑺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⋯,</m:t>
                    </m:r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𝑺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𝒎</m:t>
                        </m:r>
                      </m:sub>
                    </m:sSub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}</m:t>
                    </m:r>
                    <m:r>
                      <a:rPr lang="zh-CN" altLang="en-US" b="1" i="1">
                        <a:latin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lang="zh-CN" altLang="en-US" b="1" dirty="0" smtClean="0"/>
                  <a:t>其中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  <m:sub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altLang="zh-CN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⊆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zh-CN" altLang="en-US" b="1" dirty="0" smtClean="0"/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  <m:sub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altLang="zh-CN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≠∅(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𝒊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,⋯,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𝒎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b="1" dirty="0" smtClean="0"/>
                  <a:t>且</a:t>
                </a:r>
                <a14:m>
                  <m:oMath xmlns:m="http://schemas.openxmlformats.org/officeDocument/2006/math">
                    <m:nary>
                      <m:naryPr>
                        <m:chr m:val="⋃"/>
                        <m:ctrlPr>
                          <a:rPr lang="zh-CN" altLang="en-US" b="1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  <m:sup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𝒎</m:t>
                        </m:r>
                      </m:sup>
                      <m:e>
                        <m:sSub>
                          <m:sSubPr>
                            <m:ctrlPr>
                              <a:rPr lang="en-US" altLang="zh-CN" b="1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dirty="0" smtClean="0">
                                <a:latin typeface="Cambria Math" panose="02040503050406030204" pitchFamily="18" charset="0"/>
                              </a:rPr>
                              <m:t>𝑺</m:t>
                            </m:r>
                          </m:e>
                          <m:sub>
                            <m:r>
                              <a:rPr lang="en-US" altLang="zh-CN" b="1" i="1" dirty="0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e>
                    </m:nary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zh-CN" altLang="en-US" b="1" dirty="0" smtClean="0"/>
                  <a:t>，集合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𝑺</m:t>
                    </m:r>
                  </m:oMath>
                </a14:m>
                <a:r>
                  <a:rPr lang="zh-CN" altLang="en-US" b="1" dirty="0" smtClean="0"/>
                  <a:t>称作集合</a:t>
                </a:r>
                <a14:m>
                  <m:oMath xmlns:m="http://schemas.openxmlformats.org/officeDocument/2006/math"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zh-CN" altLang="en-US" b="1" dirty="0" smtClean="0"/>
                  <a:t>的</a:t>
                </a:r>
                <a:r>
                  <a:rPr lang="zh-CN" altLang="en-US" b="1" dirty="0" smtClean="0">
                    <a:solidFill>
                      <a:srgbClr val="CC0099"/>
                    </a:solidFill>
                  </a:rPr>
                  <a:t>覆盖</a:t>
                </a:r>
                <a:r>
                  <a:rPr lang="zh-CN" altLang="en-US" b="1" dirty="0" smtClean="0"/>
                  <a:t>。如果除以上条件外，另有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∩</m:t>
                    </m:r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𝑺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𝒋</m:t>
                        </m:r>
                      </m:sub>
                    </m:sSub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=∅(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𝒊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𝒋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b="1" dirty="0" smtClean="0"/>
                  <a:t>，则称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𝑺</m:t>
                    </m:r>
                  </m:oMath>
                </a14:m>
                <a:r>
                  <a:rPr lang="zh-CN" altLang="en-US" b="1" dirty="0" smtClean="0"/>
                  <a:t>是</a:t>
                </a:r>
                <a14:m>
                  <m:oMath xmlns:m="http://schemas.openxmlformats.org/officeDocument/2006/math"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zh-CN" altLang="en-US" b="1" dirty="0" smtClean="0"/>
                  <a:t>的</a:t>
                </a:r>
                <a:r>
                  <a:rPr lang="zh-CN" altLang="en-US" b="1" dirty="0" smtClean="0">
                    <a:solidFill>
                      <a:srgbClr val="CC0099"/>
                    </a:solidFill>
                  </a:rPr>
                  <a:t>划分（或分划）</a:t>
                </a:r>
                <a:r>
                  <a:rPr lang="zh-CN" altLang="en-US" b="1" dirty="0" smtClean="0"/>
                  <a:t>。</a:t>
                </a:r>
                <a:endParaRPr lang="en-US" altLang="zh-CN" b="1" dirty="0" smtClean="0"/>
              </a:p>
              <a:p>
                <a:r>
                  <a:rPr lang="zh-CN" altLang="en-US" b="1" dirty="0" smtClean="0"/>
                  <a:t>例：</a:t>
                </a:r>
                <a:r>
                  <a:rPr lang="en-US" altLang="zh-CN" b="1" dirty="0"/>
                  <a:t> </a:t>
                </a:r>
                <a14:m>
                  <m:oMath xmlns:m="http://schemas.openxmlformats.org/officeDocument/2006/math"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={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𝒃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𝒄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zh-CN" altLang="en-US" b="1" dirty="0" smtClean="0"/>
                  <a:t>，考虑下列子集：</a:t>
                </a:r>
                <a:endParaRPr lang="en-US" altLang="zh-CN" b="1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𝑺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</m:d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e>
                          </m:d>
                        </m:e>
                      </m:d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𝑸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</m:d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</m:d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altLang="zh-CN" b="1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𝑫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</m:d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e>
                          </m:d>
                        </m:e>
                      </m:d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𝑮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altLang="zh-CN" b="1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𝑬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</m:d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</m:d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e>
                          </m:d>
                        </m:e>
                      </m:d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={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</m:d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,{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𝒄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}}</m:t>
                      </m:r>
                    </m:oMath>
                  </m:oMathPara>
                </a14:m>
                <a:endParaRPr lang="en-US" altLang="zh-CN" b="1" dirty="0" smtClean="0"/>
              </a:p>
              <a:p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𝑺</m:t>
                    </m:r>
                    <m:r>
                      <a:rPr lang="zh-CN" altLang="en-US" b="1" i="1">
                        <a:latin typeface="Cambria Math" panose="02040503050406030204" pitchFamily="18" charset="0"/>
                      </a:rPr>
                      <m:t>、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𝑸</m:t>
                    </m:r>
                  </m:oMath>
                </a14:m>
                <a:r>
                  <a:rPr lang="zh-CN" altLang="en-US" b="1" dirty="0" smtClean="0"/>
                  <a:t>、</a:t>
                </a:r>
                <a:r>
                  <a:rPr lang="en-US" altLang="zh-CN" b="1" dirty="0"/>
                  <a:t> 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𝑫</m:t>
                    </m:r>
                    <m:r>
                      <a:rPr lang="zh-CN" altLang="en-US" b="1" i="1">
                        <a:latin typeface="Cambria Math" panose="02040503050406030204" pitchFamily="18" charset="0"/>
                      </a:rPr>
                      <m:t>、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𝑮</m:t>
                    </m:r>
                    <m:r>
                      <a:rPr lang="zh-CN" altLang="en-US" b="1" i="1">
                        <a:latin typeface="Cambria Math" panose="02040503050406030204" pitchFamily="18" charset="0"/>
                      </a:rPr>
                      <m:t>、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𝑬</m:t>
                    </m:r>
                  </m:oMath>
                </a14:m>
                <a:r>
                  <a:rPr lang="zh-CN" altLang="en-US" b="1" dirty="0" smtClean="0"/>
                  <a:t>是覆盖，</a:t>
                </a:r>
                <a:r>
                  <a:rPr lang="en-US" altLang="zh-CN" b="1" dirty="0"/>
                  <a:t> 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𝑫</m:t>
                    </m:r>
                    <m:r>
                      <a:rPr lang="zh-CN" altLang="en-US" b="1" i="1">
                        <a:latin typeface="Cambria Math" panose="02040503050406030204" pitchFamily="18" charset="0"/>
                      </a:rPr>
                      <m:t>、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𝑮</m:t>
                    </m:r>
                    <m:r>
                      <a:rPr lang="zh-CN" altLang="en-US" b="1" i="1">
                        <a:latin typeface="Cambria Math" panose="02040503050406030204" pitchFamily="18" charset="0"/>
                      </a:rPr>
                      <m:t>、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𝑬</m:t>
                    </m:r>
                  </m:oMath>
                </a14:m>
                <a:r>
                  <a:rPr lang="zh-CN" altLang="en-US" b="1" dirty="0" smtClean="0"/>
                  <a:t>是划分</a:t>
                </a:r>
                <a:r>
                  <a:rPr lang="en-US" altLang="zh-CN" b="1" dirty="0" smtClean="0"/>
                  <a:t>,</a:t>
                </a:r>
                <a:r>
                  <a:rPr lang="en-US" altLang="zh-CN" b="1" i="1" dirty="0" smtClean="0">
                    <a:latin typeface="Cambria Math" panose="02040503050406030204" pitchFamily="18" charset="0"/>
                  </a:rPr>
                  <a:t>F</a:t>
                </a:r>
                <a:r>
                  <a:rPr lang="zh-CN" altLang="en-US" b="1" dirty="0" smtClean="0">
                    <a:latin typeface="Cambria Math" panose="02040503050406030204" pitchFamily="18" charset="0"/>
                  </a:rPr>
                  <a:t>既不是覆盖也不是划分</a:t>
                </a:r>
                <a:r>
                  <a:rPr lang="zh-CN" altLang="en-US" b="1" dirty="0" smtClean="0"/>
                  <a:t>。</a:t>
                </a:r>
                <a:endParaRPr lang="zh-CN" altLang="en-US" b="1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7544" y="980728"/>
                <a:ext cx="8229600" cy="5688632"/>
              </a:xfrm>
              <a:blipFill rotWithShape="0">
                <a:blip r:embed="rId2"/>
                <a:stretch>
                  <a:fillRect l="-1037" t="-1822" r="-51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C87BA-7BB4-4FBB-8EE6-A30C0FB65631}" type="datetime1">
              <a:rPr lang="zh-CN" altLang="en-US" smtClean="0"/>
              <a:pPr/>
              <a:t>2020/11/9</a:t>
            </a:fld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0C485-3EAF-4318-915D-9216C2569B1B}" type="slidenum">
              <a:rPr lang="zh-CN" altLang="en-US" smtClean="0"/>
              <a:pPr/>
              <a:t>85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978863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3-9 </a:t>
            </a:r>
            <a:r>
              <a:rPr lang="zh-CN" altLang="en-US" dirty="0"/>
              <a:t>集合的划分和覆盖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b="1" dirty="0" smtClean="0"/>
                  <a:t>若是划分则必是覆盖，其逆不真。</a:t>
                </a:r>
                <a:endParaRPr lang="en-US" altLang="zh-CN" b="1" dirty="0" smtClean="0"/>
              </a:p>
              <a:p>
                <a:r>
                  <a:rPr lang="zh-CN" altLang="en-US" b="1" dirty="0" smtClean="0"/>
                  <a:t>任一个集合的</a:t>
                </a:r>
                <a:r>
                  <a:rPr lang="zh-CN" altLang="en-US" b="1" dirty="0" smtClean="0">
                    <a:solidFill>
                      <a:srgbClr val="CC00CC"/>
                    </a:solidFill>
                  </a:rPr>
                  <a:t>最小划分</a:t>
                </a:r>
                <a:r>
                  <a:rPr lang="zh-CN" altLang="en-US" b="1" dirty="0" smtClean="0"/>
                  <a:t>，就是由这个集合的全部元素组成的一个分块的集合；任一个集合的</a:t>
                </a:r>
                <a:r>
                  <a:rPr lang="zh-CN" altLang="en-US" b="1" dirty="0" smtClean="0">
                    <a:solidFill>
                      <a:srgbClr val="CC00CC"/>
                    </a:solidFill>
                  </a:rPr>
                  <a:t>最大划分</a:t>
                </a:r>
                <a:r>
                  <a:rPr lang="zh-CN" altLang="en-US" b="1" dirty="0" smtClean="0"/>
                  <a:t>，就是由每个元素构成一个单元素分块的划分。</a:t>
                </a:r>
                <a:endParaRPr lang="en-US" altLang="zh-CN" b="1" dirty="0" smtClean="0"/>
              </a:p>
              <a:p>
                <a:r>
                  <a:rPr lang="zh-CN" altLang="en-US" b="1" dirty="0" smtClean="0">
                    <a:solidFill>
                      <a:srgbClr val="0000CC"/>
                    </a:solidFill>
                  </a:rPr>
                  <a:t>定义</a:t>
                </a:r>
                <a:r>
                  <a:rPr lang="en-US" altLang="zh-CN" b="1" dirty="0" smtClean="0">
                    <a:solidFill>
                      <a:srgbClr val="0000CC"/>
                    </a:solidFill>
                  </a:rPr>
                  <a:t>3-9.2 </a:t>
                </a:r>
                <a:r>
                  <a:rPr lang="zh-CN" altLang="en-US" b="1" dirty="0" smtClean="0"/>
                  <a:t>若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⋯,</m:t>
                    </m:r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𝒓</m:t>
                        </m:r>
                      </m:sub>
                    </m:sSub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}</m:t>
                    </m:r>
                    <m:r>
                      <a:rPr lang="zh-CN" altLang="en-US" b="1" i="1">
                        <a:latin typeface="Cambria Math" panose="02040503050406030204" pitchFamily="18" charset="0"/>
                      </a:rPr>
                      <m:t>与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𝑩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b="1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𝑩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b="1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⋯,</m:t>
                    </m:r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𝑩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𝒔</m:t>
                        </m:r>
                      </m:sub>
                    </m:sSub>
                    <m:r>
                      <a:rPr lang="en-US" altLang="zh-CN" b="1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zh-CN" altLang="en-US" b="1" dirty="0" smtClean="0"/>
                  <a:t>是同一集合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zh-CN" altLang="en-US" b="1" dirty="0" smtClean="0"/>
                  <a:t>的两种划分，则其中所有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∩</m:t>
                    </m:r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𝑩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𝒋</m:t>
                        </m:r>
                      </m:sub>
                    </m:sSub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≠∅</m:t>
                    </m:r>
                  </m:oMath>
                </a14:m>
                <a:r>
                  <a:rPr lang="zh-CN" altLang="en-US" b="1" dirty="0" smtClean="0"/>
                  <a:t>组成的集合，称为是原来两种划分的</a:t>
                </a:r>
                <a:r>
                  <a:rPr lang="zh-CN" altLang="en-US" b="1" dirty="0" smtClean="0">
                    <a:solidFill>
                      <a:srgbClr val="CC00CC"/>
                    </a:solidFill>
                  </a:rPr>
                  <a:t>交叉划分</a:t>
                </a:r>
                <a:r>
                  <a:rPr lang="zh-CN" altLang="en-US" b="1" dirty="0" smtClean="0"/>
                  <a:t>。</a:t>
                </a:r>
                <a:endParaRPr lang="en-US" altLang="zh-CN" b="1" dirty="0" smtClean="0"/>
              </a:p>
              <a:p>
                <a:r>
                  <a:rPr lang="zh-CN" altLang="en-US" b="1" dirty="0" smtClean="0">
                    <a:solidFill>
                      <a:srgbClr val="0000CC"/>
                    </a:solidFill>
                  </a:rPr>
                  <a:t>定理</a:t>
                </a:r>
                <a:r>
                  <a:rPr lang="en-US" altLang="zh-CN" b="1" dirty="0" smtClean="0">
                    <a:solidFill>
                      <a:srgbClr val="0000CC"/>
                    </a:solidFill>
                  </a:rPr>
                  <a:t>3-9.1 </a:t>
                </a:r>
                <a:r>
                  <a:rPr lang="zh-CN" altLang="en-US" b="1" dirty="0" smtClean="0"/>
                  <a:t>设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b="1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b="1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⋯,</m:t>
                    </m:r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𝒓</m:t>
                        </m:r>
                      </m:sub>
                    </m:sSub>
                    <m:r>
                      <a:rPr lang="en-US" altLang="zh-CN" b="1" i="1">
                        <a:latin typeface="Cambria Math" panose="02040503050406030204" pitchFamily="18" charset="0"/>
                      </a:rPr>
                      <m:t>}</m:t>
                    </m:r>
                    <m:r>
                      <a:rPr lang="zh-CN" altLang="en-US" b="1" i="1">
                        <a:latin typeface="Cambria Math" panose="02040503050406030204" pitchFamily="18" charset="0"/>
                      </a:rPr>
                      <m:t>与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𝑩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b="1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𝑩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b="1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⋯,</m:t>
                    </m:r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𝑩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𝒔</m:t>
                        </m:r>
                      </m:sub>
                    </m:sSub>
                    <m:r>
                      <a:rPr lang="en-US" altLang="zh-CN" b="1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zh-CN" altLang="en-US" b="1" dirty="0"/>
                  <a:t>是同一集合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zh-CN" altLang="en-US" b="1" dirty="0"/>
                  <a:t>的两种划分</a:t>
                </a:r>
                <a:r>
                  <a:rPr lang="zh-CN" altLang="en-US" b="1" dirty="0" smtClean="0"/>
                  <a:t>，则其交叉划分亦是原集合的一种划分</a:t>
                </a:r>
                <a:r>
                  <a:rPr lang="zh-CN" altLang="en-US" dirty="0" smtClean="0"/>
                  <a:t>。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37" t="-1058" r="-51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C87BA-7BB4-4FBB-8EE6-A30C0FB65631}" type="datetime1">
              <a:rPr lang="zh-CN" altLang="en-US" smtClean="0"/>
              <a:pPr/>
              <a:t>2020/11/9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0C485-3EAF-4318-915D-9216C2569B1B}" type="slidenum">
              <a:rPr lang="zh-CN" altLang="en-US" smtClean="0"/>
              <a:pPr/>
              <a:t>86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229275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3-9 </a:t>
            </a:r>
            <a:r>
              <a:rPr lang="zh-CN" altLang="en-US" dirty="0"/>
              <a:t>集合的划分和覆盖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lnSpc>
                    <a:spcPct val="150000"/>
                  </a:lnSpc>
                </a:pPr>
                <a:r>
                  <a:rPr lang="zh-CN" altLang="en-US" b="1" dirty="0" smtClean="0">
                    <a:solidFill>
                      <a:srgbClr val="0000CC"/>
                    </a:solidFill>
                  </a:rPr>
                  <a:t>定义</a:t>
                </a:r>
                <a:r>
                  <a:rPr lang="en-US" altLang="zh-CN" b="1" dirty="0" smtClean="0">
                    <a:solidFill>
                      <a:srgbClr val="0000CC"/>
                    </a:solidFill>
                  </a:rPr>
                  <a:t>3-9.3 </a:t>
                </a:r>
                <a:r>
                  <a:rPr lang="zh-CN" altLang="en-US" b="1" dirty="0" smtClean="0"/>
                  <a:t>给定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zh-CN" altLang="en-US" b="1" dirty="0" smtClean="0"/>
                  <a:t>的任意两个划分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b="1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b="1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⋯,</m:t>
                    </m:r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𝒓</m:t>
                        </m:r>
                      </m:sub>
                    </m:sSub>
                    <m:r>
                      <a:rPr lang="en-US" altLang="zh-CN" b="1" i="1">
                        <a:latin typeface="Cambria Math" panose="02040503050406030204" pitchFamily="18" charset="0"/>
                      </a:rPr>
                      <m:t>}</m:t>
                    </m:r>
                    <m:r>
                      <a:rPr lang="zh-CN" altLang="en-US" b="1" i="1">
                        <a:latin typeface="Cambria Math" panose="02040503050406030204" pitchFamily="18" charset="0"/>
                      </a:rPr>
                      <m:t>与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𝑩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b="1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𝑩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b="1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⋯,</m:t>
                    </m:r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𝑩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𝒔</m:t>
                        </m:r>
                      </m:sub>
                    </m:sSub>
                    <m:r>
                      <a:rPr lang="en-US" altLang="zh-CN" b="1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zh-CN" altLang="en-US" b="1" dirty="0" smtClean="0"/>
                  <a:t>，若对于每一个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</m:oMath>
                </a14:m>
                <a:r>
                  <a:rPr lang="zh-CN" altLang="en-US" b="1" dirty="0" smtClean="0"/>
                  <a:t>均有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𝑩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</m:sSub>
                  </m:oMath>
                </a14:m>
                <a:r>
                  <a:rPr lang="zh-CN" altLang="en-US" b="1" dirty="0" smtClean="0"/>
                  <a:t>使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  <m:r>
                      <a:rPr lang="en-US" altLang="zh-CN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⊆</m:t>
                    </m:r>
                    <m:sSub>
                      <m:sSub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𝑩</m:t>
                        </m:r>
                      </m:e>
                      <m:sub>
                        <m:r>
                          <a:rPr lang="en-US" altLang="zh-CN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𝒌</m:t>
                        </m:r>
                      </m:sub>
                    </m:sSub>
                  </m:oMath>
                </a14:m>
                <a:r>
                  <a:rPr lang="zh-CN" altLang="en-US" b="1" dirty="0" smtClean="0"/>
                  <a:t>，则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b="1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b="1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⋯,</m:t>
                    </m:r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𝒓</m:t>
                        </m:r>
                      </m:sub>
                    </m:sSub>
                    <m:r>
                      <a:rPr lang="en-US" altLang="zh-CN" b="1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zh-CN" altLang="en-US" b="1" dirty="0" smtClean="0"/>
                  <a:t>称为是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𝑩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b="1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𝑩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b="1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⋯,</m:t>
                    </m:r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𝑩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𝒔</m:t>
                        </m:r>
                      </m:sub>
                    </m:sSub>
                    <m:r>
                      <a:rPr lang="en-US" altLang="zh-CN" b="1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zh-CN" altLang="en-US" b="1" dirty="0" smtClean="0"/>
                  <a:t>的</a:t>
                </a:r>
                <a:r>
                  <a:rPr lang="zh-CN" altLang="en-US" b="1" dirty="0" smtClean="0">
                    <a:solidFill>
                      <a:srgbClr val="CC00CC"/>
                    </a:solidFill>
                  </a:rPr>
                  <a:t>加细</a:t>
                </a:r>
                <a:r>
                  <a:rPr lang="zh-CN" altLang="en-US" b="1" dirty="0" smtClean="0"/>
                  <a:t>。</a:t>
                </a:r>
                <a:endParaRPr lang="en-US" altLang="zh-CN" b="1" dirty="0"/>
              </a:p>
              <a:p>
                <a:pPr>
                  <a:lnSpc>
                    <a:spcPct val="150000"/>
                  </a:lnSpc>
                </a:pPr>
                <a:r>
                  <a:rPr lang="zh-CN" altLang="en-US" b="1" dirty="0" smtClean="0">
                    <a:solidFill>
                      <a:srgbClr val="0000CC"/>
                    </a:solidFill>
                  </a:rPr>
                  <a:t>定理</a:t>
                </a:r>
                <a:r>
                  <a:rPr lang="en-US" altLang="zh-CN" b="1" dirty="0" smtClean="0">
                    <a:solidFill>
                      <a:srgbClr val="0000CC"/>
                    </a:solidFill>
                  </a:rPr>
                  <a:t>3-9.2 </a:t>
                </a:r>
                <a:r>
                  <a:rPr lang="zh-CN" altLang="en-US" b="1" dirty="0" smtClean="0"/>
                  <a:t>任何两种划分的交叉划分，都是原来各划分的一种加细。</a:t>
                </a:r>
                <a:endParaRPr lang="zh-CN" altLang="en-US" b="1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37" r="-5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C87BA-7BB4-4FBB-8EE6-A30C0FB65631}" type="datetime1">
              <a:rPr lang="zh-CN" altLang="en-US" smtClean="0"/>
              <a:pPr/>
              <a:t>2020/11/9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0C485-3EAF-4318-915D-9216C2569B1B}" type="slidenum">
              <a:rPr lang="zh-CN" altLang="en-US" smtClean="0"/>
              <a:pPr/>
              <a:t>87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271593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Text Box 2"/>
          <p:cNvSpPr txBox="1">
            <a:spLocks noChangeArrowheads="1"/>
          </p:cNvSpPr>
          <p:nvPr/>
        </p:nvSpPr>
        <p:spPr bwMode="auto">
          <a:xfrm>
            <a:off x="898525" y="1544638"/>
            <a:ext cx="7489825" cy="2492990"/>
          </a:xfrm>
          <a:prstGeom prst="rect">
            <a:avLst/>
          </a:prstGeom>
          <a:noFill/>
          <a:ln w="28575" algn="ctr">
            <a:solidFill>
              <a:schemeClr val="hlink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SzPct val="85000"/>
              <a:defRPr/>
            </a:pPr>
            <a:r>
              <a:rPr kumimoji="1" lang="en-US" altLang="zh-CN" sz="2400" b="1" dirty="0" smtClean="0">
                <a:solidFill>
                  <a:srgbClr val="003300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	</a:t>
            </a:r>
            <a:r>
              <a:rPr kumimoji="1" lang="zh-CN" altLang="en-US" sz="2400" b="1" dirty="0" smtClean="0">
                <a:solidFill>
                  <a:srgbClr val="003300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学习要点：</a:t>
            </a:r>
          </a:p>
          <a:p>
            <a:pPr>
              <a:spcBef>
                <a:spcPct val="50000"/>
              </a:spcBef>
              <a:buSzPct val="85000"/>
              <a:defRPr/>
            </a:pPr>
            <a:r>
              <a:rPr kumimoji="1" lang="zh-CN" altLang="en-US" sz="2400" b="1" dirty="0" smtClean="0">
                <a:solidFill>
                  <a:srgbClr val="003300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	</a:t>
            </a:r>
            <a:r>
              <a:rPr kumimoji="1" lang="en-US" altLang="zh-CN" sz="2400" b="1" dirty="0" smtClean="0">
                <a:solidFill>
                  <a:srgbClr val="003300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1. </a:t>
            </a:r>
            <a:r>
              <a:rPr kumimoji="1" lang="zh-CN" altLang="en-US" sz="2400" b="1" dirty="0" smtClean="0">
                <a:solidFill>
                  <a:srgbClr val="003300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理解并掌握基本概念：覆盖，划分，最大（最小）划分，交叉划分加细；</a:t>
            </a:r>
            <a:endParaRPr kumimoji="1" lang="en-US" altLang="zh-CN" sz="2400" b="1" dirty="0" smtClean="0">
              <a:solidFill>
                <a:srgbClr val="003300"/>
              </a:solidFill>
              <a:latin typeface="Times New Roman" panose="02020603050405020304" pitchFamily="18" charset="0"/>
              <a:ea typeface="华文细黑" panose="02010600040101010101" pitchFamily="2" charset="-122"/>
            </a:endParaRPr>
          </a:p>
          <a:p>
            <a:pPr>
              <a:spcBef>
                <a:spcPct val="50000"/>
              </a:spcBef>
              <a:buSzPct val="85000"/>
              <a:defRPr/>
            </a:pPr>
            <a:r>
              <a:rPr kumimoji="1" lang="en-US" altLang="zh-CN" sz="2400" b="1" dirty="0">
                <a:solidFill>
                  <a:srgbClr val="003300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     </a:t>
            </a:r>
            <a:r>
              <a:rPr kumimoji="1" lang="en-US" altLang="zh-CN" sz="2400" b="1" dirty="0" smtClean="0">
                <a:solidFill>
                  <a:srgbClr val="003300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      2. </a:t>
            </a:r>
            <a:r>
              <a:rPr kumimoji="1" lang="zh-CN" altLang="en-US" sz="2400" b="1" dirty="0" smtClean="0">
                <a:solidFill>
                  <a:srgbClr val="003300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掌握不同划分之间的关系；</a:t>
            </a:r>
            <a:endParaRPr kumimoji="1" lang="en-US" altLang="zh-CN" sz="2400" b="1" dirty="0">
              <a:solidFill>
                <a:srgbClr val="003300"/>
              </a:solidFill>
              <a:latin typeface="Times New Roman" panose="02020603050405020304" pitchFamily="18" charset="0"/>
              <a:ea typeface="华文细黑" panose="02010600040101010101" pitchFamily="2" charset="-122"/>
            </a:endParaRPr>
          </a:p>
          <a:p>
            <a:pPr>
              <a:spcBef>
                <a:spcPct val="50000"/>
              </a:spcBef>
              <a:buSzPct val="85000"/>
              <a:defRPr/>
            </a:pPr>
            <a:r>
              <a:rPr kumimoji="1" lang="en-US" altLang="zh-CN" sz="2400" b="1" dirty="0" smtClean="0">
                <a:solidFill>
                  <a:srgbClr val="003300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       </a:t>
            </a:r>
          </a:p>
        </p:txBody>
      </p:sp>
      <p:pic>
        <p:nvPicPr>
          <p:cNvPr id="60419" name="Picture 3" descr="52design_com_kr_05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950" y="908050"/>
            <a:ext cx="12192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420" name="灯片编号占位符 1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361AB0D9-82E6-4E3E-9DDC-5AE59A461BF1}" type="slidenum">
              <a:rPr lang="en-US" altLang="zh-CN" smtClean="0">
                <a:solidFill>
                  <a:srgbClr val="045C75"/>
                </a:solidFill>
              </a:rPr>
              <a:pPr/>
              <a:t>88</a:t>
            </a:fld>
            <a:endParaRPr lang="en-US" altLang="zh-CN" smtClean="0">
              <a:solidFill>
                <a:srgbClr val="045C7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0173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0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418" grpId="0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Text Box 2"/>
          <p:cNvSpPr txBox="1">
            <a:spLocks noChangeArrowheads="1"/>
          </p:cNvSpPr>
          <p:nvPr/>
        </p:nvSpPr>
        <p:spPr bwMode="auto">
          <a:xfrm>
            <a:off x="1325563" y="1544638"/>
            <a:ext cx="7026275" cy="2308324"/>
          </a:xfrm>
          <a:prstGeom prst="rect">
            <a:avLst/>
          </a:prstGeom>
          <a:noFill/>
          <a:ln w="28575" algn="ctr">
            <a:solidFill>
              <a:schemeClr val="hlink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SzPct val="85000"/>
              <a:defRPr/>
            </a:pPr>
            <a:r>
              <a:rPr kumimoji="1" lang="en-US" altLang="zh-CN" sz="2400" b="1" dirty="0" smtClean="0">
                <a:solidFill>
                  <a:srgbClr val="003300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	</a:t>
            </a:r>
            <a:r>
              <a:rPr kumimoji="1" lang="zh-CN" altLang="en-US" sz="3600" b="1" dirty="0" smtClean="0">
                <a:solidFill>
                  <a:srgbClr val="003300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作业：</a:t>
            </a:r>
            <a:endParaRPr kumimoji="1" lang="en-US" altLang="zh-CN" sz="3600" b="1" dirty="0" smtClean="0">
              <a:solidFill>
                <a:srgbClr val="003300"/>
              </a:solidFill>
              <a:latin typeface="Times New Roman" panose="02020603050405020304" pitchFamily="18" charset="0"/>
              <a:ea typeface="华文细黑" panose="02010600040101010101" pitchFamily="2" charset="-122"/>
            </a:endParaRPr>
          </a:p>
          <a:p>
            <a:pPr>
              <a:spcBef>
                <a:spcPct val="50000"/>
              </a:spcBef>
              <a:buSzPct val="85000"/>
              <a:defRPr/>
            </a:pPr>
            <a:r>
              <a:rPr kumimoji="1" lang="en-US" altLang="zh-CN" sz="3600" b="1" dirty="0" err="1" smtClean="0">
                <a:solidFill>
                  <a:srgbClr val="003300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P130</a:t>
            </a:r>
            <a:r>
              <a:rPr kumimoji="1" lang="en-US" altLang="zh-CN" sz="3600" b="1" dirty="0" smtClean="0">
                <a:solidFill>
                  <a:srgbClr val="00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细黑" panose="02010600040101010101" pitchFamily="2" charset="-122"/>
              </a:rPr>
              <a:t>:  3-9</a:t>
            </a:r>
            <a:r>
              <a:rPr kumimoji="1" lang="zh-CN" altLang="en-US" sz="3600" b="1" dirty="0" smtClean="0">
                <a:solidFill>
                  <a:srgbClr val="00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细黑" panose="02010600040101010101" pitchFamily="2" charset="-122"/>
              </a:rPr>
              <a:t>习题</a:t>
            </a:r>
            <a:endParaRPr kumimoji="1" lang="en-US" altLang="zh-CN" sz="3600" b="1" dirty="0" smtClean="0">
              <a:solidFill>
                <a:srgbClr val="0033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华文细黑" panose="02010600040101010101" pitchFamily="2" charset="-122"/>
            </a:endParaRPr>
          </a:p>
          <a:p>
            <a:pPr>
              <a:spcBef>
                <a:spcPct val="50000"/>
              </a:spcBef>
              <a:buSzPct val="85000"/>
              <a:defRPr/>
            </a:pPr>
            <a:r>
              <a:rPr kumimoji="1" lang="en-US" altLang="zh-CN" sz="3600" b="1" dirty="0" smtClean="0">
                <a:solidFill>
                  <a:srgbClr val="00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细黑" panose="02010600040101010101" pitchFamily="2" charset="-122"/>
              </a:rPr>
              <a:t>(1)</a:t>
            </a:r>
          </a:p>
        </p:txBody>
      </p:sp>
      <p:pic>
        <p:nvPicPr>
          <p:cNvPr id="61443" name="Picture 3" descr="52design_com_kr_05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908050"/>
            <a:ext cx="12192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44" name="灯片编号占位符 1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0F14F8AE-9276-4131-A536-34B1A9980463}" type="slidenum">
              <a:rPr lang="en-US" altLang="zh-CN" smtClean="0">
                <a:solidFill>
                  <a:srgbClr val="045C75"/>
                </a:solidFill>
              </a:rPr>
              <a:pPr/>
              <a:t>89</a:t>
            </a:fld>
            <a:endParaRPr lang="en-US" altLang="zh-CN" smtClean="0">
              <a:solidFill>
                <a:srgbClr val="045C7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7439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Text Box 2"/>
          <p:cNvSpPr txBox="1">
            <a:spLocks noChangeArrowheads="1"/>
          </p:cNvSpPr>
          <p:nvPr/>
        </p:nvSpPr>
        <p:spPr bwMode="auto">
          <a:xfrm>
            <a:off x="898525" y="1544638"/>
            <a:ext cx="7489825" cy="2308324"/>
          </a:xfrm>
          <a:prstGeom prst="rect">
            <a:avLst/>
          </a:prstGeom>
          <a:noFill/>
          <a:ln w="28575" algn="ctr">
            <a:solidFill>
              <a:schemeClr val="hlink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SzPct val="85000"/>
              <a:defRPr/>
            </a:pPr>
            <a:r>
              <a:rPr kumimoji="1" lang="en-US" altLang="zh-CN" sz="2400" b="1" dirty="0" smtClean="0">
                <a:solidFill>
                  <a:srgbClr val="003300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	</a:t>
            </a:r>
            <a:r>
              <a:rPr kumimoji="1" lang="zh-CN" altLang="en-US" sz="2400" b="1" dirty="0" smtClean="0">
                <a:solidFill>
                  <a:srgbClr val="003300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学习要点：</a:t>
            </a:r>
          </a:p>
          <a:p>
            <a:pPr>
              <a:spcBef>
                <a:spcPct val="50000"/>
              </a:spcBef>
              <a:buSzPct val="85000"/>
              <a:defRPr/>
            </a:pPr>
            <a:r>
              <a:rPr kumimoji="1" lang="zh-CN" altLang="en-US" sz="2400" b="1" dirty="0" smtClean="0">
                <a:solidFill>
                  <a:srgbClr val="003300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	</a:t>
            </a:r>
            <a:r>
              <a:rPr kumimoji="1" lang="en-US" altLang="zh-CN" sz="2400" b="1" dirty="0" smtClean="0">
                <a:solidFill>
                  <a:srgbClr val="003300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1. </a:t>
            </a:r>
            <a:r>
              <a:rPr kumimoji="1" lang="zh-CN" altLang="en-US" sz="2400" b="1" dirty="0" smtClean="0">
                <a:solidFill>
                  <a:srgbClr val="003300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理解并掌握基本概念：集合，元素，子集，真子集，空集，全集，幂集；</a:t>
            </a:r>
            <a:r>
              <a:rPr kumimoji="1" lang="en-US" altLang="zh-CN" sz="2400" b="1" dirty="0" smtClean="0">
                <a:solidFill>
                  <a:srgbClr val="003300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            </a:t>
            </a:r>
          </a:p>
          <a:p>
            <a:pPr>
              <a:spcBef>
                <a:spcPct val="50000"/>
              </a:spcBef>
              <a:buSzPct val="85000"/>
              <a:defRPr/>
            </a:pPr>
            <a:r>
              <a:rPr kumimoji="1" lang="en-US" altLang="zh-CN" sz="2400" b="1" dirty="0">
                <a:solidFill>
                  <a:srgbClr val="003300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 </a:t>
            </a:r>
            <a:r>
              <a:rPr kumimoji="1" lang="en-US" altLang="zh-CN" sz="2400" b="1" dirty="0" smtClean="0">
                <a:solidFill>
                  <a:srgbClr val="003300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           2. </a:t>
            </a:r>
            <a:r>
              <a:rPr kumimoji="1" lang="zh-CN" altLang="en-US" sz="2400" b="1" dirty="0">
                <a:solidFill>
                  <a:srgbClr val="003300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了解</a:t>
            </a:r>
            <a:r>
              <a:rPr kumimoji="1" lang="zh-CN" altLang="en-US" sz="2400" b="1" dirty="0" smtClean="0">
                <a:solidFill>
                  <a:srgbClr val="003300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幂集</a:t>
            </a:r>
            <a:r>
              <a:rPr kumimoji="1" lang="zh-CN" altLang="en-US" sz="2400" b="1" dirty="0">
                <a:solidFill>
                  <a:srgbClr val="003300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的元素个数；了解二进制编码表示有限幂集元素的</a:t>
            </a:r>
            <a:r>
              <a:rPr kumimoji="1" lang="zh-CN" altLang="en-US" sz="2400" b="1" dirty="0" smtClean="0">
                <a:solidFill>
                  <a:srgbClr val="003300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方法。</a:t>
            </a:r>
            <a:endParaRPr kumimoji="1" lang="zh-CN" altLang="en-US" sz="2400" b="1" u="sng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华文细黑" panose="02010600040101010101" pitchFamily="2" charset="-122"/>
            </a:endParaRPr>
          </a:p>
        </p:txBody>
      </p:sp>
      <p:pic>
        <p:nvPicPr>
          <p:cNvPr id="60419" name="Picture 3" descr="52design_com_kr_05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950" y="908050"/>
            <a:ext cx="12192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420" name="灯片编号占位符 1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361AB0D9-82E6-4E3E-9DDC-5AE59A461BF1}" type="slidenum">
              <a:rPr lang="en-US" altLang="zh-CN" smtClean="0">
                <a:solidFill>
                  <a:srgbClr val="045C75"/>
                </a:solidFill>
              </a:rPr>
              <a:pPr/>
              <a:t>9</a:t>
            </a:fld>
            <a:endParaRPr lang="en-US" altLang="zh-CN" smtClean="0">
              <a:solidFill>
                <a:srgbClr val="045C7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3924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0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418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3-10 </a:t>
            </a:r>
            <a:r>
              <a:rPr lang="zh-CN" altLang="en-US" dirty="0" smtClean="0"/>
              <a:t>等价关系与等价类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b="1" dirty="0" smtClean="0">
                    <a:solidFill>
                      <a:srgbClr val="0000CC"/>
                    </a:solidFill>
                  </a:rPr>
                  <a:t>定义</a:t>
                </a:r>
                <a:r>
                  <a:rPr lang="en-US" altLang="zh-CN" b="1" dirty="0" smtClean="0">
                    <a:solidFill>
                      <a:srgbClr val="0000CC"/>
                    </a:solidFill>
                  </a:rPr>
                  <a:t>3-10.1 </a:t>
                </a:r>
                <a:r>
                  <a:rPr lang="zh-CN" altLang="en-US" b="1" dirty="0" smtClean="0"/>
                  <a:t>设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𝑹</m:t>
                    </m:r>
                  </m:oMath>
                </a14:m>
                <a:r>
                  <a:rPr lang="zh-CN" altLang="en-US" b="1" dirty="0" smtClean="0"/>
                  <a:t>为定义在集合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zh-CN" altLang="en-US" b="1" dirty="0" smtClean="0"/>
                  <a:t>上的一个关系，若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𝑹</m:t>
                    </m:r>
                  </m:oMath>
                </a14:m>
                <a:r>
                  <a:rPr lang="zh-CN" altLang="en-US" b="1" dirty="0" smtClean="0"/>
                  <a:t>是自反的，对称的和传递的，则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𝑹</m:t>
                    </m:r>
                  </m:oMath>
                </a14:m>
                <a:r>
                  <a:rPr lang="zh-CN" altLang="en-US" b="1" dirty="0" smtClean="0"/>
                  <a:t>称为</a:t>
                </a:r>
                <a:r>
                  <a:rPr lang="zh-CN" altLang="en-US" b="1" dirty="0" smtClean="0">
                    <a:solidFill>
                      <a:srgbClr val="CC00CC"/>
                    </a:solidFill>
                  </a:rPr>
                  <a:t>等价关系</a:t>
                </a:r>
                <a:r>
                  <a:rPr lang="zh-CN" altLang="en-US" b="1" dirty="0" smtClean="0"/>
                  <a:t>。</a:t>
                </a:r>
                <a:endParaRPr lang="en-US" altLang="zh-CN" b="1" dirty="0" smtClean="0"/>
              </a:p>
              <a:p>
                <a:r>
                  <a:rPr lang="zh-CN" altLang="en-US" b="1" dirty="0" smtClean="0">
                    <a:solidFill>
                      <a:srgbClr val="0000CC"/>
                    </a:solidFill>
                  </a:rPr>
                  <a:t>例题</a:t>
                </a:r>
                <a:r>
                  <a:rPr lang="en-US" altLang="zh-CN" b="1" dirty="0" smtClean="0">
                    <a:solidFill>
                      <a:srgbClr val="0000CC"/>
                    </a:solidFill>
                  </a:rPr>
                  <a:t>1</a:t>
                </a:r>
                <a:r>
                  <a:rPr lang="en-US" altLang="zh-CN" b="1" dirty="0" smtClean="0"/>
                  <a:t> </a:t>
                </a:r>
                <a:r>
                  <a:rPr lang="zh-CN" altLang="en-US" b="1" dirty="0" smtClean="0"/>
                  <a:t>设集合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={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𝟒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zh-CN" altLang="en-US" b="1" dirty="0" smtClean="0"/>
                  <a:t>，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={</m:t>
                    </m:r>
                    <m:d>
                      <m:dPr>
                        <m:begChr m:val="⟨"/>
                        <m:endChr m:val="⟩"/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begChr m:val="⟨"/>
                        <m:endChr m:val="⟩"/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𝟒</m:t>
                        </m:r>
                      </m:e>
                    </m:d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begChr m:val="⟨"/>
                        <m:endChr m:val="⟩"/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𝟒</m:t>
                        </m:r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begChr m:val="⟨"/>
                        <m:endChr m:val="⟩"/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𝟒</m:t>
                        </m:r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𝟒</m:t>
                        </m:r>
                      </m:e>
                    </m:d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begChr m:val="⟨"/>
                        <m:endChr m:val="⟩"/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</m:d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begChr m:val="⟨"/>
                        <m:endChr m:val="⟩"/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𝟑</m:t>
                        </m:r>
                      </m:e>
                    </m:d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begChr m:val="⟨"/>
                        <m:endChr m:val="⟩"/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𝟑</m:t>
                        </m:r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</m:d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begChr m:val="⟨"/>
                        <m:endChr m:val="⟩"/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𝟑</m:t>
                        </m:r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𝟑</m:t>
                        </m:r>
                      </m:e>
                    </m:d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zh-CN" altLang="en-US" b="1" dirty="0" smtClean="0"/>
                  <a:t>。验证，</a:t>
                </a:r>
                <a14:m>
                  <m:oMath xmlns:m="http://schemas.openxmlformats.org/officeDocument/2006/math"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𝑹</m:t>
                    </m:r>
                  </m:oMath>
                </a14:m>
                <a:r>
                  <a:rPr lang="zh-CN" altLang="en-US" b="1" dirty="0" smtClean="0"/>
                  <a:t>是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𝑻</m:t>
                    </m:r>
                  </m:oMath>
                </a14:m>
                <a:r>
                  <a:rPr lang="zh-CN" altLang="en-US" b="1" dirty="0" smtClean="0"/>
                  <a:t>上的等价关系。</a:t>
                </a:r>
                <a:endParaRPr lang="en-US" altLang="zh-CN" b="1" dirty="0" smtClean="0"/>
              </a:p>
              <a:p>
                <a:r>
                  <a:rPr lang="zh-CN" altLang="en-US" b="1" dirty="0" smtClean="0">
                    <a:solidFill>
                      <a:srgbClr val="0000CC"/>
                    </a:solidFill>
                  </a:rPr>
                  <a:t>解</a:t>
                </a:r>
                <a:r>
                  <a:rPr lang="en-US" altLang="zh-CN" b="1" dirty="0" smtClean="0">
                    <a:solidFill>
                      <a:srgbClr val="0000CC"/>
                    </a:solidFill>
                  </a:rPr>
                  <a:t>.</a:t>
                </a:r>
                <a:r>
                  <a:rPr lang="en-US" altLang="zh-CN" b="1" dirty="0" smtClean="0"/>
                  <a:t> </a:t>
                </a:r>
                <a14:m>
                  <m:oMath xmlns:m="http://schemas.openxmlformats.org/officeDocument/2006/math"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𝑹</m:t>
                    </m:r>
                  </m:oMath>
                </a14:m>
                <a:r>
                  <a:rPr lang="zh-CN" altLang="en-US" b="1" dirty="0" smtClean="0"/>
                  <a:t>的关系矩阵：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e>
                                  <m:e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  <m:e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  <m:e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e>
                                  <m:e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  <m:e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e>
                                  <m:e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e>
                                  <m:e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  <m:e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</m:mr>
                              </m:m>
                            </m:e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zh-CN" altLang="en-US" b="1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37" t="-1455" r="-48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C87BA-7BB4-4FBB-8EE6-A30C0FB65631}" type="datetime1">
              <a:rPr lang="zh-CN" altLang="en-US" smtClean="0"/>
              <a:pPr/>
              <a:t>2020/11/9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0C485-3EAF-4318-915D-9216C2569B1B}" type="slidenum">
              <a:rPr lang="zh-CN" altLang="en-US" smtClean="0"/>
              <a:pPr/>
              <a:t>90</a:t>
            </a:fld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6445188" y="5229200"/>
            <a:ext cx="216024" cy="21602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6445188" y="3861048"/>
            <a:ext cx="216024" cy="21602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8028384" y="5229200"/>
            <a:ext cx="216024" cy="21602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8064576" y="3861048"/>
            <a:ext cx="216024" cy="21602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2" name="曲线连接符 21"/>
          <p:cNvCxnSpPr/>
          <p:nvPr/>
        </p:nvCxnSpPr>
        <p:spPr>
          <a:xfrm rot="10800000" flipH="1">
            <a:off x="8048758" y="3937003"/>
            <a:ext cx="31636" cy="1444528"/>
          </a:xfrm>
          <a:prstGeom prst="curvedConnector4">
            <a:avLst>
              <a:gd name="adj1" fmla="val -722595"/>
              <a:gd name="adj2" fmla="val 97711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曲线连接符 33"/>
          <p:cNvCxnSpPr/>
          <p:nvPr/>
        </p:nvCxnSpPr>
        <p:spPr>
          <a:xfrm>
            <a:off x="8231708" y="3960487"/>
            <a:ext cx="12700" cy="1368152"/>
          </a:xfrm>
          <a:prstGeom prst="curvedConnector3">
            <a:avLst>
              <a:gd name="adj1" fmla="val 180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曲线连接符 34"/>
          <p:cNvCxnSpPr/>
          <p:nvPr/>
        </p:nvCxnSpPr>
        <p:spPr>
          <a:xfrm>
            <a:off x="6661212" y="3960487"/>
            <a:ext cx="12700" cy="1368152"/>
          </a:xfrm>
          <a:prstGeom prst="curvedConnector3">
            <a:avLst>
              <a:gd name="adj1" fmla="val 180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曲线连接符 38"/>
          <p:cNvCxnSpPr>
            <a:endCxn id="8" idx="7"/>
          </p:cNvCxnSpPr>
          <p:nvPr/>
        </p:nvCxnSpPr>
        <p:spPr>
          <a:xfrm flipV="1">
            <a:off x="6493536" y="3892684"/>
            <a:ext cx="136040" cy="18084"/>
          </a:xfrm>
          <a:prstGeom prst="curvedConnector4">
            <a:avLst>
              <a:gd name="adj1" fmla="val -114535"/>
              <a:gd name="adj2" fmla="val 1825249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曲线连接符 53"/>
          <p:cNvCxnSpPr/>
          <p:nvPr/>
        </p:nvCxnSpPr>
        <p:spPr>
          <a:xfrm rot="10800000" flipH="1">
            <a:off x="8041624" y="5371466"/>
            <a:ext cx="216024" cy="12700"/>
          </a:xfrm>
          <a:prstGeom prst="curvedConnector5">
            <a:avLst>
              <a:gd name="adj1" fmla="val -105822"/>
              <a:gd name="adj2" fmla="val -3802346"/>
              <a:gd name="adj3" fmla="val 205822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曲线连接符 55"/>
          <p:cNvCxnSpPr/>
          <p:nvPr/>
        </p:nvCxnSpPr>
        <p:spPr>
          <a:xfrm rot="10800000" flipH="1">
            <a:off x="6437111" y="5365116"/>
            <a:ext cx="216024" cy="12700"/>
          </a:xfrm>
          <a:prstGeom prst="curvedConnector5">
            <a:avLst>
              <a:gd name="adj1" fmla="val -105822"/>
              <a:gd name="adj2" fmla="val -3802346"/>
              <a:gd name="adj3" fmla="val 205822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曲线连接符 56"/>
          <p:cNvCxnSpPr/>
          <p:nvPr/>
        </p:nvCxnSpPr>
        <p:spPr>
          <a:xfrm flipV="1">
            <a:off x="8132093" y="3892684"/>
            <a:ext cx="136040" cy="18084"/>
          </a:xfrm>
          <a:prstGeom prst="curvedConnector4">
            <a:avLst>
              <a:gd name="adj1" fmla="val -114535"/>
              <a:gd name="adj2" fmla="val 1825249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曲线连接符 57"/>
          <p:cNvCxnSpPr/>
          <p:nvPr/>
        </p:nvCxnSpPr>
        <p:spPr>
          <a:xfrm rot="10800000" flipH="1">
            <a:off x="6445188" y="3937003"/>
            <a:ext cx="31636" cy="1444528"/>
          </a:xfrm>
          <a:prstGeom prst="curvedConnector4">
            <a:avLst>
              <a:gd name="adj1" fmla="val -722595"/>
              <a:gd name="adj2" fmla="val 97711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文本框 58"/>
          <p:cNvSpPr txBox="1"/>
          <p:nvPr/>
        </p:nvSpPr>
        <p:spPr>
          <a:xfrm>
            <a:off x="6821094" y="509577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4</a:t>
            </a:r>
            <a:endParaRPr lang="zh-CN" altLang="en-US" dirty="0"/>
          </a:p>
        </p:txBody>
      </p:sp>
      <p:sp>
        <p:nvSpPr>
          <p:cNvPr id="60" name="文本框 59"/>
          <p:cNvSpPr txBox="1"/>
          <p:nvPr/>
        </p:nvSpPr>
        <p:spPr>
          <a:xfrm>
            <a:off x="6707457" y="361343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1</a:t>
            </a:r>
            <a:endParaRPr lang="zh-CN" altLang="en-US" dirty="0"/>
          </a:p>
        </p:txBody>
      </p:sp>
      <p:sp>
        <p:nvSpPr>
          <p:cNvPr id="61" name="文本框 60"/>
          <p:cNvSpPr txBox="1"/>
          <p:nvPr/>
        </p:nvSpPr>
        <p:spPr>
          <a:xfrm>
            <a:off x="8368386" y="514397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3</a:t>
            </a:r>
            <a:endParaRPr lang="zh-CN" altLang="en-US" dirty="0"/>
          </a:p>
        </p:txBody>
      </p:sp>
      <p:sp>
        <p:nvSpPr>
          <p:cNvPr id="62" name="文本框 61"/>
          <p:cNvSpPr txBox="1"/>
          <p:nvPr/>
        </p:nvSpPr>
        <p:spPr>
          <a:xfrm>
            <a:off x="8318206" y="370774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6009656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3-10 </a:t>
            </a:r>
            <a:r>
              <a:rPr lang="zh-CN" altLang="en-US" dirty="0"/>
              <a:t>等价关系与等价类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67544" y="1340768"/>
                <a:ext cx="8352928" cy="4608512"/>
              </a:xfrm>
            </p:spPr>
            <p:txBody>
              <a:bodyPr>
                <a:normAutofit/>
              </a:bodyPr>
              <a:lstStyle/>
              <a:p>
                <a:r>
                  <a:rPr lang="zh-CN" altLang="en-US" b="1" dirty="0" smtClean="0">
                    <a:solidFill>
                      <a:srgbClr val="0000CC"/>
                    </a:solidFill>
                  </a:rPr>
                  <a:t>例题</a:t>
                </a:r>
                <a:r>
                  <a:rPr lang="en-US" altLang="zh-CN" b="1" dirty="0" smtClean="0">
                    <a:solidFill>
                      <a:srgbClr val="0000CC"/>
                    </a:solidFill>
                  </a:rPr>
                  <a:t>2</a:t>
                </a:r>
                <a:r>
                  <a:rPr lang="en-US" altLang="zh-CN" b="1" dirty="0" smtClean="0"/>
                  <a:t> </a:t>
                </a:r>
                <a:r>
                  <a:rPr lang="zh-CN" altLang="en-US" b="1" dirty="0" smtClean="0"/>
                  <a:t>设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𝑰</m:t>
                    </m:r>
                  </m:oMath>
                </a14:m>
                <a:r>
                  <a:rPr lang="zh-CN" altLang="en-US" b="1" dirty="0" smtClean="0"/>
                  <a:t>为整数集，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={</m:t>
                    </m:r>
                    <m:d>
                      <m:dPr>
                        <m:begChr m:val="⟨"/>
                        <m:endChr m:val="⟩"/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𝒚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(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𝒎𝒐𝒅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𝒌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)}</m:t>
                    </m:r>
                  </m:oMath>
                </a14:m>
                <a:r>
                  <a:rPr lang="zh-CN" altLang="en-US" b="1" dirty="0" smtClean="0"/>
                  <a:t>，证明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𝑹</m:t>
                    </m:r>
                  </m:oMath>
                </a14:m>
                <a:r>
                  <a:rPr lang="zh-CN" altLang="en-US" b="1" dirty="0" smtClean="0"/>
                  <a:t>是等价关系。</a:t>
                </a:r>
                <a:endParaRPr lang="en-US" altLang="zh-CN" b="1" dirty="0" smtClean="0"/>
              </a:p>
              <a:p>
                <a:r>
                  <a:rPr lang="zh-CN" altLang="en-US" b="1" dirty="0" smtClean="0">
                    <a:solidFill>
                      <a:srgbClr val="0000CC"/>
                    </a:solidFill>
                  </a:rPr>
                  <a:t>证明</a:t>
                </a:r>
                <a:r>
                  <a:rPr lang="en-US" altLang="zh-CN" b="1" dirty="0" smtClean="0"/>
                  <a:t>. </a:t>
                </a:r>
                <a:r>
                  <a:rPr lang="zh-CN" altLang="en-US" b="1" dirty="0" smtClean="0"/>
                  <a:t>设任意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𝒃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𝒄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𝑰</m:t>
                    </m:r>
                  </m:oMath>
                </a14:m>
                <a:r>
                  <a:rPr lang="zh-CN" altLang="en-US" b="1" dirty="0" smtClean="0"/>
                  <a:t>。</a:t>
                </a:r>
                <a:endParaRPr lang="en-US" altLang="zh-CN" b="1" dirty="0" smtClean="0"/>
              </a:p>
              <a:p>
                <a:pPr lvl="1"/>
                <a:r>
                  <a:rPr lang="zh-CN" altLang="en-US" b="1" dirty="0" smtClean="0"/>
                  <a:t>因为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zh-CN" altLang="en-US" b="1" dirty="0" smtClean="0"/>
                  <a:t>，所以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𝑹</m:t>
                    </m:r>
                  </m:oMath>
                </a14:m>
                <a:r>
                  <a:rPr lang="zh-CN" altLang="en-US" b="1" dirty="0" smtClean="0"/>
                  <a:t>；</a:t>
                </a:r>
                <a:endParaRPr lang="en-US" altLang="zh-CN" b="1" dirty="0"/>
              </a:p>
              <a:p>
                <a:pPr lvl="1"/>
                <a:r>
                  <a:rPr lang="zh-CN" altLang="en-US" b="1" dirty="0" smtClean="0"/>
                  <a:t>若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𝒂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</m:d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𝑹</m:t>
                    </m:r>
                    <m:r>
                      <a:rPr lang="zh-CN" alt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，</m:t>
                    </m:r>
                    <m:r>
                      <a:rPr lang="zh-CN" alt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即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𝒃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(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𝒎𝒐𝒅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𝒌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b="1" dirty="0" smtClean="0"/>
                  <a:t>，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𝒃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𝒌𝒕</m:t>
                    </m:r>
                    <m:r>
                      <a:rPr lang="zh-CN" altLang="en-US" b="1" i="1">
                        <a:latin typeface="Cambria Math" panose="02040503050406030204" pitchFamily="18" charset="0"/>
                      </a:rPr>
                      <m:t>（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𝒕</m:t>
                    </m:r>
                  </m:oMath>
                </a14:m>
                <a:r>
                  <a:rPr lang="zh-CN" altLang="en-US" b="1" dirty="0" smtClean="0"/>
                  <a:t>为整数），则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𝒃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𝒌𝒕</m:t>
                    </m:r>
                  </m:oMath>
                </a14:m>
                <a:r>
                  <a:rPr lang="zh-CN" altLang="en-US" b="1" dirty="0" smtClean="0"/>
                  <a:t>，所以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𝒃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𝒂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(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𝒎𝒐𝒅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𝒌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b="1" dirty="0" smtClean="0"/>
                  <a:t>，即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𝒃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</m:d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𝑹</m:t>
                    </m:r>
                  </m:oMath>
                </a14:m>
                <a:r>
                  <a:rPr lang="zh-CN" altLang="en-US" b="1" dirty="0" smtClean="0"/>
                  <a:t>。</a:t>
                </a:r>
                <a:endParaRPr lang="en-US" altLang="zh-CN" b="1" dirty="0" smtClean="0"/>
              </a:p>
              <a:p>
                <a:pPr lvl="1"/>
                <a:r>
                  <a:rPr lang="zh-CN" altLang="en-US" b="1" dirty="0"/>
                  <a:t>若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𝒂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begChr m:val="⟨"/>
                        <m:endChr m:val="⟩"/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𝒃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</m:d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𝑹</m:t>
                    </m:r>
                  </m:oMath>
                </a14:m>
                <a:r>
                  <a:rPr lang="zh-CN" altLang="en-US" b="1" dirty="0" smtClean="0"/>
                  <a:t>，即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𝒃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(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𝒎𝒐𝒅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𝒌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b="1" dirty="0" smtClean="0"/>
                  <a:t>且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𝒃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𝒄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(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𝒎𝒐𝒅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𝒌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b="1" dirty="0" smtClean="0"/>
                  <a:t>，则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𝒃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𝒌𝒕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𝒃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𝒄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𝒌𝒔</m:t>
                    </m:r>
                  </m:oMath>
                </a14:m>
                <a:r>
                  <a:rPr lang="zh-CN" altLang="en-US" b="1" dirty="0"/>
                  <a:t> </a:t>
                </a:r>
                <a14:m>
                  <m:oMath xmlns:m="http://schemas.openxmlformats.org/officeDocument/2006/math">
                    <m:r>
                      <a:rPr lang="en-US" altLang="zh-CN" b="1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𝒔</m:t>
                    </m:r>
                  </m:oMath>
                </a14:m>
                <a:r>
                  <a:rPr lang="zh-CN" altLang="en-US" b="1" dirty="0"/>
                  <a:t>为</a:t>
                </a:r>
                <a:r>
                  <a:rPr lang="zh-CN" altLang="en-US" b="1" dirty="0" smtClean="0"/>
                  <a:t>整数</a:t>
                </a:r>
                <a:r>
                  <a:rPr lang="en-US" altLang="zh-CN" b="1" dirty="0" smtClean="0"/>
                  <a:t>)</a:t>
                </a:r>
                <a:r>
                  <a:rPr lang="zh-CN" altLang="en-US" b="1" dirty="0" smtClean="0"/>
                  <a:t>，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𝒄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𝒃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𝒃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𝒄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𝒔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b="1" dirty="0" smtClean="0"/>
                  <a:t>，所以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𝒄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(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𝒎𝒐𝒅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𝒌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b="1" dirty="0" smtClean="0"/>
                  <a:t>,</a:t>
                </a:r>
                <a:r>
                  <a:rPr lang="zh-CN" altLang="en-US" b="1" dirty="0"/>
                  <a:t>即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𝒂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</m:d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𝑹</m:t>
                    </m:r>
                  </m:oMath>
                </a14:m>
                <a:r>
                  <a:rPr lang="zh-CN" altLang="en-US" b="1" dirty="0"/>
                  <a:t>。</a:t>
                </a:r>
                <a:endParaRPr lang="en-US" altLang="zh-CN" b="1" dirty="0"/>
              </a:p>
              <a:p>
                <a:pPr marL="457200" lvl="1" indent="0">
                  <a:buNone/>
                </a:pPr>
                <a:r>
                  <a:rPr lang="zh-CN" altLang="en-US" b="1" dirty="0" smtClean="0"/>
                  <a:t>因此，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𝑹</m:t>
                    </m:r>
                  </m:oMath>
                </a14:m>
                <a:r>
                  <a:rPr lang="zh-CN" altLang="en-US" b="1" dirty="0"/>
                  <a:t>是等价关系。</a:t>
                </a: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7544" y="1340768"/>
                <a:ext cx="8352928" cy="4608512"/>
              </a:xfrm>
              <a:blipFill rotWithShape="0">
                <a:blip r:embed="rId2"/>
                <a:stretch>
                  <a:fillRect l="-1022" t="-1455" r="-48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C87BA-7BB4-4FBB-8EE6-A30C0FB65631}" type="datetime1">
              <a:rPr lang="zh-CN" altLang="en-US" smtClean="0"/>
              <a:pPr/>
              <a:t>2020/11/9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0C485-3EAF-4318-915D-9216C2569B1B}" type="slidenum">
              <a:rPr lang="zh-CN" altLang="en-US" smtClean="0"/>
              <a:pPr/>
              <a:t>91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915341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3-10 </a:t>
            </a:r>
            <a:r>
              <a:rPr lang="zh-CN" altLang="en-US" dirty="0"/>
              <a:t>等价关系与等价类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b="1" dirty="0" smtClean="0">
                    <a:solidFill>
                      <a:srgbClr val="0000CC"/>
                    </a:solidFill>
                  </a:rPr>
                  <a:t>定义</a:t>
                </a:r>
                <a:r>
                  <a:rPr lang="en-US" altLang="zh-CN" b="1" dirty="0" smtClean="0">
                    <a:solidFill>
                      <a:srgbClr val="0000CC"/>
                    </a:solidFill>
                  </a:rPr>
                  <a:t>3-10.2 </a:t>
                </a:r>
                <a:r>
                  <a:rPr lang="zh-CN" altLang="en-US" b="1" dirty="0" smtClean="0"/>
                  <a:t>设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𝑹</m:t>
                    </m:r>
                  </m:oMath>
                </a14:m>
                <a:r>
                  <a:rPr lang="zh-CN" altLang="en-US" b="1" dirty="0" smtClean="0"/>
                  <a:t>为集合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zh-CN" altLang="en-US" b="1" dirty="0" smtClean="0"/>
                  <a:t>上的等价关系，对任何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zh-CN" altLang="en-US" b="1" dirty="0" smtClean="0"/>
                  <a:t>，集合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</m:d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𝑹</m:t>
                        </m:r>
                      </m:sub>
                    </m:sSub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={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𝑨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𝒂𝑹𝒙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zh-CN" altLang="en-US" b="1" dirty="0" smtClean="0"/>
                  <a:t>称为元素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zh-CN" altLang="en-US" b="1" dirty="0" smtClean="0"/>
                  <a:t>形成的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𝑹</m:t>
                    </m:r>
                  </m:oMath>
                </a14:m>
                <a:r>
                  <a:rPr lang="zh-CN" altLang="en-US" b="1" dirty="0" smtClean="0">
                    <a:solidFill>
                      <a:srgbClr val="CC00CC"/>
                    </a:solidFill>
                  </a:rPr>
                  <a:t>等价类</a:t>
                </a:r>
                <a:r>
                  <a:rPr lang="zh-CN" altLang="en-US" b="1" dirty="0" smtClean="0"/>
                  <a:t>。</a:t>
                </a:r>
                <a:endParaRPr lang="en-US" altLang="zh-CN" b="1" dirty="0" smtClean="0"/>
              </a:p>
              <a:p>
                <a:r>
                  <a:rPr lang="zh-CN" altLang="en-US" b="1" dirty="0" smtClean="0">
                    <a:solidFill>
                      <a:srgbClr val="0000CC"/>
                    </a:solidFill>
                  </a:rPr>
                  <a:t>例题</a:t>
                </a:r>
                <a:r>
                  <a:rPr lang="en-US" altLang="zh-CN" b="1" dirty="0" smtClean="0">
                    <a:solidFill>
                      <a:srgbClr val="0000CC"/>
                    </a:solidFill>
                  </a:rPr>
                  <a:t>3</a:t>
                </a:r>
                <a:r>
                  <a:rPr lang="en-US" altLang="zh-CN" b="1" dirty="0" smtClean="0"/>
                  <a:t> </a:t>
                </a:r>
                <a:r>
                  <a:rPr lang="zh-CN" altLang="en-US" b="1" dirty="0" smtClean="0"/>
                  <a:t>设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𝑰</m:t>
                    </m:r>
                  </m:oMath>
                </a14:m>
                <a:r>
                  <a:rPr lang="zh-CN" altLang="en-US" b="1" dirty="0" smtClean="0"/>
                  <a:t>是整数集合，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𝑹</m:t>
                    </m:r>
                  </m:oMath>
                </a14:m>
                <a:r>
                  <a:rPr lang="zh-CN" altLang="en-US" b="1" dirty="0" smtClean="0"/>
                  <a:t>是同余模</a:t>
                </a:r>
                <a:r>
                  <a:rPr lang="en-US" altLang="zh-CN" b="1" dirty="0" smtClean="0"/>
                  <a:t>3</a:t>
                </a:r>
                <a:r>
                  <a:rPr lang="zh-CN" altLang="en-US" b="1" dirty="0" smtClean="0"/>
                  <a:t>的关系，即</a:t>
                </a:r>
                <a:endParaRPr lang="en-US" altLang="zh-CN" b="1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={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d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𝑰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𝒚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𝑰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𝒚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(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𝒎𝒐𝒅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𝟑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)}</m:t>
                      </m:r>
                    </m:oMath>
                  </m:oMathPara>
                </a14:m>
                <a:endParaRPr lang="en-US" altLang="zh-CN" b="1" dirty="0" smtClean="0"/>
              </a:p>
              <a:p>
                <a:pPr marL="0" indent="0">
                  <a:buNone/>
                </a:pPr>
                <a:r>
                  <a:rPr lang="en-US" altLang="zh-CN" b="1" dirty="0" smtClean="0"/>
                  <a:t>  </a:t>
                </a:r>
                <a:r>
                  <a:rPr lang="zh-CN" altLang="en-US" b="1" dirty="0" smtClean="0"/>
                  <a:t>确定由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𝑰</m:t>
                    </m:r>
                  </m:oMath>
                </a14:m>
                <a:r>
                  <a:rPr lang="zh-CN" altLang="en-US" b="1" dirty="0" smtClean="0"/>
                  <a:t>的元素所产生的等价类。</a:t>
                </a:r>
                <a:endParaRPr lang="en-US" altLang="zh-CN" b="1" dirty="0" smtClean="0"/>
              </a:p>
              <a:p>
                <a:r>
                  <a:rPr lang="zh-CN" altLang="en-US" b="1" dirty="0" smtClean="0"/>
                  <a:t>解</a:t>
                </a:r>
                <a:r>
                  <a:rPr lang="en-US" altLang="zh-CN" b="1" dirty="0" smtClean="0"/>
                  <a:t>.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zh-CN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𝟎</m:t>
                            </m:r>
                          </m:e>
                        </m:d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𝑹</m:t>
                        </m:r>
                      </m:sub>
                    </m:sSub>
                    <m:r>
                      <a:rPr lang="en-US" altLang="zh-CN" b="1" i="1">
                        <a:latin typeface="Cambria Math" panose="02040503050406030204" pitchFamily="18" charset="0"/>
                      </a:rPr>
                      <m:t>={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⋯,−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𝟔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,−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𝟑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𝟑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𝟔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,⋯}</m:t>
                    </m:r>
                  </m:oMath>
                </a14:m>
                <a:endParaRPr lang="en-US" altLang="zh-CN" b="1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d>
                        </m:e>
                        <m:sub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𝑹</m:t>
                          </m:r>
                        </m:sub>
                      </m:sSub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={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⋯,−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𝟓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,−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𝟒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𝟕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,⋯}</m:t>
                      </m:r>
                    </m:oMath>
                  </m:oMathPara>
                </a14:m>
                <a:endParaRPr lang="zh-CN" altLang="en-US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e>
                          </m:d>
                        </m:e>
                        <m:sub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𝑹</m:t>
                          </m:r>
                        </m:sub>
                      </m:sSub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={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⋯,−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𝟒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,−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𝟓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𝟖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,⋯}</m:t>
                      </m:r>
                    </m:oMath>
                  </m:oMathPara>
                </a14:m>
                <a:endParaRPr lang="en-US" altLang="zh-CN" b="1" dirty="0" smtClean="0"/>
              </a:p>
              <a:p>
                <a:pPr marL="0" indent="0">
                  <a:buNone/>
                </a:pPr>
                <a:r>
                  <a:rPr lang="zh-CN" altLang="en-US" b="1" dirty="0" smtClean="0"/>
                  <a:t>  且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zh-CN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𝟎</m:t>
                            </m:r>
                          </m:e>
                        </m:d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𝑹</m:t>
                        </m:r>
                      </m:sub>
                    </m:sSub>
                    <m:r>
                      <a:rPr lang="en-US" altLang="zh-CN" b="1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zh-CN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𝟑</m:t>
                            </m:r>
                          </m:e>
                        </m:d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𝑹</m:t>
                        </m:r>
                      </m:sub>
                    </m:sSub>
                    <m:r>
                      <a:rPr lang="en-US" altLang="zh-CN" b="1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zh-CN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𝟑</m:t>
                            </m:r>
                          </m:e>
                        </m:d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𝑹</m:t>
                        </m:r>
                      </m:sub>
                    </m:sSub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</m:t>
                    </m:r>
                  </m:oMath>
                </a14:m>
                <a:endParaRPr lang="en-US" altLang="zh-CN" b="1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d>
                        </m:e>
                        <m:sub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𝑹</m:t>
                          </m:r>
                        </m:sub>
                      </m:sSub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e>
                          </m:d>
                        </m:e>
                        <m:sub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𝑹</m:t>
                          </m:r>
                        </m:sub>
                      </m:sSub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e>
                          </m:d>
                        </m:e>
                        <m:sub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𝑹</m:t>
                          </m:r>
                        </m:sub>
                      </m:sSub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zh-CN" altLang="en-US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e>
                          </m:d>
                        </m:e>
                        <m:sub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𝑹</m:t>
                          </m:r>
                        </m:sub>
                      </m:sSub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𝟓</m:t>
                              </m:r>
                            </m:e>
                          </m:d>
                        </m:e>
                        <m:sub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𝑹</m:t>
                          </m:r>
                        </m:sub>
                      </m:sSub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d>
                        </m:e>
                        <m:sub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𝑹</m:t>
                          </m:r>
                        </m:sub>
                      </m:sSub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zh-CN" altLang="en-US" b="1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37" t="-14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C87BA-7BB4-4FBB-8EE6-A30C0FB65631}" type="datetime1">
              <a:rPr lang="zh-CN" altLang="en-US" smtClean="0"/>
              <a:pPr/>
              <a:t>2020/11/9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0C485-3EAF-4318-915D-9216C2569B1B}" type="slidenum">
              <a:rPr lang="zh-CN" altLang="en-US" smtClean="0"/>
              <a:pPr/>
              <a:t>92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392529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3-10 </a:t>
            </a:r>
            <a:r>
              <a:rPr lang="zh-CN" altLang="en-US" dirty="0"/>
              <a:t>等价关系与等价类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b="1" dirty="0" smtClean="0">
                    <a:solidFill>
                      <a:srgbClr val="0000CC"/>
                    </a:solidFill>
                  </a:rPr>
                  <a:t>定理</a:t>
                </a:r>
                <a:r>
                  <a:rPr lang="en-US" altLang="zh-CN" b="1" dirty="0" smtClean="0">
                    <a:solidFill>
                      <a:srgbClr val="0000CC"/>
                    </a:solidFill>
                  </a:rPr>
                  <a:t>3-10.1 </a:t>
                </a:r>
                <a:r>
                  <a:rPr lang="zh-CN" altLang="en-US" b="1" dirty="0" smtClean="0"/>
                  <a:t>设给定集合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zh-CN" altLang="en-US" b="1" dirty="0" smtClean="0"/>
                  <a:t>上等价关系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𝑹</m:t>
                    </m:r>
                  </m:oMath>
                </a14:m>
                <a:r>
                  <a:rPr lang="zh-CN" altLang="en-US" b="1" dirty="0" smtClean="0"/>
                  <a:t>，对于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𝒃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zh-CN" altLang="en-US" b="1" dirty="0" smtClean="0"/>
                  <a:t>有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𝒂𝑹𝒃</m:t>
                    </m:r>
                  </m:oMath>
                </a14:m>
                <a:r>
                  <a:rPr lang="en-US" altLang="zh-CN" b="1" dirty="0" smtClean="0"/>
                  <a:t> iff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zh-CN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</m:d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𝑹</m:t>
                        </m:r>
                      </m:sub>
                    </m:sSub>
                    <m:r>
                      <a:rPr lang="en-US" altLang="zh-CN" b="1" i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zh-CN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</m:d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𝑹</m:t>
                        </m:r>
                      </m:sub>
                    </m:sSub>
                  </m:oMath>
                </a14:m>
                <a:r>
                  <a:rPr lang="zh-CN" altLang="en-US" b="1" dirty="0" smtClean="0"/>
                  <a:t>。</a:t>
                </a:r>
                <a:endParaRPr lang="en-US" altLang="zh-CN" b="1" dirty="0" smtClean="0"/>
              </a:p>
              <a:p>
                <a:r>
                  <a:rPr lang="zh-CN" altLang="en-US" b="1" dirty="0" smtClean="0">
                    <a:solidFill>
                      <a:srgbClr val="0000CC"/>
                    </a:solidFill>
                  </a:rPr>
                  <a:t>定义</a:t>
                </a:r>
                <a:r>
                  <a:rPr lang="en-US" altLang="zh-CN" b="1" dirty="0" smtClean="0">
                    <a:solidFill>
                      <a:srgbClr val="0000CC"/>
                    </a:solidFill>
                  </a:rPr>
                  <a:t>3-10.3 </a:t>
                </a:r>
                <a:r>
                  <a:rPr lang="zh-CN" altLang="en-US" b="1" dirty="0" smtClean="0"/>
                  <a:t>集合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zh-CN" altLang="en-US" b="1" dirty="0" smtClean="0"/>
                  <a:t>上的等价关系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𝑹</m:t>
                    </m:r>
                  </m:oMath>
                </a14:m>
                <a:r>
                  <a:rPr lang="zh-CN" altLang="en-US" b="1" dirty="0" smtClean="0"/>
                  <a:t>，其等价类集合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zh-CN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</m:d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𝑹</m:t>
                        </m:r>
                      </m:sub>
                    </m:sSub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𝑨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zh-CN" altLang="en-US" b="1" dirty="0" smtClean="0"/>
                  <a:t>称作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zh-CN" altLang="en-US" b="1" dirty="0" smtClean="0"/>
                  <a:t>关于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𝑹</m:t>
                    </m:r>
                  </m:oMath>
                </a14:m>
                <a:r>
                  <a:rPr lang="zh-CN" altLang="en-US" b="1" dirty="0" smtClean="0"/>
                  <a:t>的</a:t>
                </a:r>
                <a:r>
                  <a:rPr lang="zh-CN" altLang="en-US" b="1" dirty="0" smtClean="0">
                    <a:solidFill>
                      <a:srgbClr val="CC00CC"/>
                    </a:solidFill>
                  </a:rPr>
                  <a:t>商集</a:t>
                </a:r>
                <a:r>
                  <a:rPr lang="zh-CN" altLang="en-US" b="1" dirty="0" smtClean="0"/>
                  <a:t>，</a:t>
                </a:r>
                <a:r>
                  <a:rPr lang="zh-CN" altLang="en-US" b="1" dirty="0" smtClean="0">
                    <a:solidFill>
                      <a:srgbClr val="CC00CC"/>
                    </a:solidFill>
                  </a:rPr>
                  <a:t>记作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solidFill>
                          <a:srgbClr val="CC00CC"/>
                        </a:solidFill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altLang="zh-CN" b="1" i="1" smtClean="0">
                        <a:solidFill>
                          <a:srgbClr val="CC00CC"/>
                        </a:solidFill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altLang="zh-CN" b="1" i="1" smtClean="0">
                        <a:solidFill>
                          <a:srgbClr val="CC00CC"/>
                        </a:solidFill>
                        <a:latin typeface="Cambria Math" panose="02040503050406030204" pitchFamily="18" charset="0"/>
                      </a:rPr>
                      <m:t>𝑹</m:t>
                    </m:r>
                  </m:oMath>
                </a14:m>
                <a:r>
                  <a:rPr lang="zh-CN" altLang="en-US" b="1" dirty="0" smtClean="0"/>
                  <a:t>。</a:t>
                </a:r>
                <a:endParaRPr lang="en-US" altLang="zh-CN" b="1" dirty="0" smtClean="0"/>
              </a:p>
              <a:p>
                <a:r>
                  <a:rPr lang="zh-CN" altLang="en-US" b="1" dirty="0" smtClean="0"/>
                  <a:t>如例</a:t>
                </a:r>
                <a:r>
                  <a:rPr lang="en-US" altLang="zh-CN" b="1" dirty="0" smtClean="0"/>
                  <a:t>3</a:t>
                </a:r>
                <a:r>
                  <a:rPr lang="zh-CN" altLang="en-US" b="1" dirty="0" smtClean="0"/>
                  <a:t>中，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𝑰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𝑹</m:t>
                    </m:r>
                  </m:oMath>
                </a14:m>
                <a:r>
                  <a:rPr lang="en-US" altLang="zh-CN" b="1" dirty="0" smtClean="0"/>
                  <a:t>={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zh-CN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𝟎</m:t>
                            </m:r>
                          </m:e>
                        </m:d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𝑹</m:t>
                        </m:r>
                      </m:sub>
                    </m:sSub>
                  </m:oMath>
                </a14:m>
                <a:r>
                  <a:rPr lang="en-US" altLang="zh-CN" b="1" dirty="0" smtClean="0"/>
                  <a:t>,</a:t>
                </a:r>
                <a:r>
                  <a:rPr lang="en-US" altLang="zh-CN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zh-CN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e>
                        </m:d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𝑹</m:t>
                        </m:r>
                      </m:sub>
                    </m:sSub>
                  </m:oMath>
                </a14:m>
                <a:r>
                  <a:rPr lang="en-US" altLang="zh-CN" b="1" dirty="0" smtClean="0"/>
                  <a:t>,</a:t>
                </a:r>
                <a:r>
                  <a:rPr lang="en-US" altLang="zh-CN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zh-CN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e>
                        </m:d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𝑹</m:t>
                        </m:r>
                      </m:sub>
                    </m:sSub>
                  </m:oMath>
                </a14:m>
                <a:r>
                  <a:rPr lang="en-US" altLang="zh-CN" b="1" dirty="0" smtClean="0"/>
                  <a:t>}</a:t>
                </a:r>
              </a:p>
              <a:p>
                <a:r>
                  <a:rPr lang="zh-CN" altLang="en-US" b="1" dirty="0" smtClean="0">
                    <a:solidFill>
                      <a:srgbClr val="0000CC"/>
                    </a:solidFill>
                  </a:rPr>
                  <a:t>定理</a:t>
                </a:r>
                <a:r>
                  <a:rPr lang="en-US" altLang="zh-CN" b="1" dirty="0" smtClean="0">
                    <a:solidFill>
                      <a:srgbClr val="0000CC"/>
                    </a:solidFill>
                  </a:rPr>
                  <a:t>3-10.2</a:t>
                </a:r>
                <a:r>
                  <a:rPr lang="zh-CN" altLang="en-US" b="1" dirty="0"/>
                  <a:t>集合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zh-CN" altLang="en-US" b="1" dirty="0"/>
                  <a:t>上的等价关系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𝑹</m:t>
                    </m:r>
                  </m:oMath>
                </a14:m>
                <a:r>
                  <a:rPr lang="zh-CN" altLang="en-US" b="1" dirty="0" smtClean="0"/>
                  <a:t>，决定了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zh-CN" altLang="en-US" b="1" dirty="0" smtClean="0"/>
                  <a:t>的一个划分，该划分就是商集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𝑹</m:t>
                    </m:r>
                  </m:oMath>
                </a14:m>
                <a:r>
                  <a:rPr lang="zh-CN" altLang="en-US" b="1" dirty="0"/>
                  <a:t>。</a:t>
                </a:r>
                <a:endParaRPr lang="en-US" altLang="zh-CN" b="1" dirty="0"/>
              </a:p>
              <a:p>
                <a:r>
                  <a:rPr lang="zh-CN" altLang="en-US" b="1" dirty="0" smtClean="0">
                    <a:solidFill>
                      <a:srgbClr val="0000CC"/>
                    </a:solidFill>
                  </a:rPr>
                  <a:t>定理</a:t>
                </a:r>
                <a:r>
                  <a:rPr lang="en-US" altLang="zh-CN" b="1" dirty="0" smtClean="0">
                    <a:solidFill>
                      <a:srgbClr val="0000CC"/>
                    </a:solidFill>
                  </a:rPr>
                  <a:t>3-10.3 </a:t>
                </a:r>
                <a:r>
                  <a:rPr lang="zh-CN" altLang="en-US" b="1" dirty="0" smtClean="0"/>
                  <a:t>集合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zh-CN" altLang="en-US" b="1" dirty="0"/>
                  <a:t>上</a:t>
                </a:r>
                <a:r>
                  <a:rPr lang="zh-CN" altLang="en-US" b="1" dirty="0" smtClean="0"/>
                  <a:t>的一个划分确定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zh-CN" altLang="en-US" b="1" dirty="0" smtClean="0"/>
                  <a:t>的元素间的一个等价关系。</a:t>
                </a:r>
                <a:endParaRPr lang="zh-CN" altLang="en-US" b="1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37" t="-1455" r="-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C87BA-7BB4-4FBB-8EE6-A30C0FB65631}" type="datetime1">
              <a:rPr lang="zh-CN" altLang="en-US" smtClean="0"/>
              <a:pPr/>
              <a:t>2020/11/9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0C485-3EAF-4318-915D-9216C2569B1B}" type="slidenum">
              <a:rPr lang="zh-CN" altLang="en-US" smtClean="0"/>
              <a:pPr/>
              <a:t>93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46156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3-10 </a:t>
            </a:r>
            <a:r>
              <a:rPr lang="zh-CN" altLang="en-US" dirty="0"/>
              <a:t>等价关系与等价类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b="1" dirty="0" smtClean="0">
                    <a:solidFill>
                      <a:srgbClr val="0000CC"/>
                    </a:solidFill>
                  </a:rPr>
                  <a:t>例题</a:t>
                </a:r>
                <a:r>
                  <a:rPr lang="en-US" altLang="zh-CN" b="1" dirty="0" smtClean="0">
                    <a:solidFill>
                      <a:srgbClr val="0000CC"/>
                    </a:solidFill>
                  </a:rPr>
                  <a:t>4</a:t>
                </a:r>
                <a:r>
                  <a:rPr lang="en-US" altLang="zh-CN" b="1" dirty="0" smtClean="0"/>
                  <a:t> </a:t>
                </a:r>
                <a:r>
                  <a:rPr lang="zh-CN" altLang="en-US" b="1" dirty="0" smtClean="0"/>
                  <a:t>设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={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𝒃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𝒄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𝒅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𝒆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zh-CN" altLang="en-US" b="1" dirty="0" smtClean="0"/>
                  <a:t>，有一个划分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𝑺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={</m:t>
                    </m:r>
                    <m:d>
                      <m:dPr>
                        <m:begChr m:val="{"/>
                        <m:endChr m:val="}"/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begChr m:val="{"/>
                        <m:endChr m:val="}"/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,{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𝒅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𝒆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}}</m:t>
                    </m:r>
                  </m:oMath>
                </a14:m>
                <a:r>
                  <a:rPr lang="zh-CN" altLang="en-US" b="1" dirty="0" smtClean="0"/>
                  <a:t>，试由划分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𝑺</m:t>
                    </m:r>
                  </m:oMath>
                </a14:m>
                <a:r>
                  <a:rPr lang="zh-CN" altLang="en-US" b="1" dirty="0" smtClean="0"/>
                  <a:t>确定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zh-CN" altLang="en-US" b="1" dirty="0" smtClean="0"/>
                  <a:t>上的一个等价关系。</a:t>
                </a:r>
                <a:endParaRPr lang="en-US" altLang="zh-CN" b="1" dirty="0" smtClean="0"/>
              </a:p>
              <a:p>
                <a:r>
                  <a:rPr lang="zh-CN" altLang="en-US" b="1" dirty="0" smtClean="0"/>
                  <a:t>解</a:t>
                </a:r>
                <a:r>
                  <a:rPr lang="en-US" altLang="zh-CN" b="1" dirty="0" smtClean="0"/>
                  <a:t>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d>
                      <m:dPr>
                        <m:begChr m:val="{"/>
                        <m:endChr m:val="}"/>
                        <m:ctrlP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𝒂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𝒃</m:t>
                        </m:r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={</m:t>
                    </m:r>
                    <m:d>
                      <m:dPr>
                        <m:begChr m:val="⟨"/>
                        <m:endChr m:val="⟩"/>
                        <m:ctrlP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𝒂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𝒂</m:t>
                        </m:r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d>
                      <m:dPr>
                        <m:begChr m:val="⟨"/>
                        <m:endChr m:val="⟩"/>
                        <m:ctrlP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𝒂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𝒃</m:t>
                        </m:r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d>
                      <m:dPr>
                        <m:begChr m:val="⟨"/>
                        <m:endChr m:val="⟩"/>
                        <m:ctrlP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𝒃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𝒂</m:t>
                        </m:r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d>
                      <m:dPr>
                        <m:begChr m:val="⟨"/>
                        <m:endChr m:val="⟩"/>
                        <m:ctrlP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𝒃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𝒃</m:t>
                        </m:r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endParaRPr lang="en-US" altLang="zh-CN" b="1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</m:d>
                      <m:r>
                        <a:rPr lang="en-US" altLang="zh-CN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CN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𝒄</m:t>
                          </m:r>
                        </m:e>
                      </m:d>
                      <m:r>
                        <a:rPr lang="en-US" altLang="zh-CN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={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altLang="zh-CN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𝒄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𝒄</m:t>
                          </m:r>
                        </m:e>
                      </m:d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altLang="zh-CN" b="1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CN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𝒅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</m:d>
                      <m:r>
                        <a:rPr lang="en-US" altLang="zh-CN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CN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𝒆</m:t>
                          </m:r>
                        </m:e>
                      </m:d>
                      <m:r>
                        <a:rPr lang="en-US" altLang="zh-CN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CN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altLang="zh-CN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</m:e>
                          </m:d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d>
                            <m:dPr>
                              <m:begChr m:val="⟨"/>
                              <m:endChr m:val="⟩"/>
                              <m:ctrlPr>
                                <a:rPr lang="en-US" altLang="zh-CN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𝒆</m:t>
                              </m:r>
                            </m:e>
                          </m:d>
                          <m:r>
                            <a:rPr lang="en-US" altLang="zh-CN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d>
                            <m:dPr>
                              <m:begChr m:val="⟨"/>
                              <m:endChr m:val="⟩"/>
                              <m:ctrlPr>
                                <a:rPr lang="en-US" altLang="zh-CN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𝒆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</m:e>
                          </m:d>
                          <m:r>
                            <a:rPr lang="en-US" altLang="zh-CN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d>
                            <m:dPr>
                              <m:begChr m:val="⟨"/>
                              <m:endChr m:val="⟩"/>
                              <m:ctrlPr>
                                <a:rPr lang="en-US" altLang="zh-CN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𝒆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𝒆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altLang="zh-CN" b="1" dirty="0" smtClean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∪</m:t>
                      </m:r>
                      <m:sSub>
                        <m:sSub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∪</m:t>
                      </m:r>
                      <m:sSub>
                        <m:sSub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={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altLang="zh-CN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𝒂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𝒂</m:t>
                          </m:r>
                        </m:e>
                      </m:d>
                      <m:r>
                        <a:rPr lang="en-US" altLang="zh-CN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altLang="zh-CN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𝒂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𝒃</m:t>
                          </m:r>
                        </m:e>
                      </m:d>
                      <m:r>
                        <a:rPr lang="en-US" altLang="zh-CN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altLang="zh-CN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𝒃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𝒂</m:t>
                          </m:r>
                        </m:e>
                      </m:d>
                      <m:r>
                        <a:rPr lang="en-US" altLang="zh-CN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altLang="zh-CN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𝒃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𝒃</m:t>
                          </m:r>
                        </m:e>
                      </m:d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altLang="zh-CN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𝒄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𝒄</m:t>
                          </m:r>
                        </m:e>
                      </m:d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altLang="zh-CN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</m:e>
                      </m:d>
                      <m:r>
                        <a:rPr lang="en-US" altLang="zh-CN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altLang="zh-CN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𝒆</m:t>
                          </m:r>
                        </m:e>
                      </m:d>
                      <m:r>
                        <a:rPr lang="en-US" altLang="zh-CN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altLang="zh-CN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𝒆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</m:e>
                      </m:d>
                      <m:r>
                        <a:rPr lang="en-US" altLang="zh-CN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altLang="zh-CN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𝒆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𝒆</m:t>
                          </m:r>
                        </m:e>
                      </m:d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altLang="zh-CN" b="1" dirty="0" smtClean="0"/>
              </a:p>
              <a:p>
                <a:r>
                  <a:rPr lang="zh-CN" altLang="en-US" b="1" dirty="0" smtClean="0">
                    <a:solidFill>
                      <a:srgbClr val="0000CC"/>
                    </a:solidFill>
                  </a:rPr>
                  <a:t>定理</a:t>
                </a:r>
                <a:r>
                  <a:rPr lang="en-US" altLang="zh-CN" b="1" dirty="0" smtClean="0">
                    <a:solidFill>
                      <a:srgbClr val="0000CC"/>
                    </a:solidFill>
                  </a:rPr>
                  <a:t>3-10.4 </a:t>
                </a:r>
                <a:r>
                  <a:rPr lang="zh-CN" altLang="en-US" b="1" dirty="0" smtClean="0"/>
                  <a:t>设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zh-CN" altLang="en-US" b="1" dirty="0" smtClean="0"/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zh-CN" altLang="en-US" b="1" dirty="0" smtClean="0"/>
                  <a:t>为非空集合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zh-CN" altLang="en-US" b="1" dirty="0"/>
                  <a:t>上</a:t>
                </a:r>
                <a:r>
                  <a:rPr lang="zh-CN" altLang="en-US" b="1" dirty="0" smtClean="0"/>
                  <a:t>的等价关系，则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solidFill>
                              <a:srgbClr val="CC00CC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solidFill>
                              <a:srgbClr val="CC00CC"/>
                            </a:solidFill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US" altLang="zh-CN" b="1" i="1" smtClean="0">
                            <a:solidFill>
                              <a:srgbClr val="CC00CC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b="1" i="1" smtClean="0">
                        <a:solidFill>
                          <a:srgbClr val="CC00CC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b="1" i="1" smtClean="0">
                            <a:solidFill>
                              <a:srgbClr val="CC00CC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solidFill>
                              <a:srgbClr val="CC00CC"/>
                            </a:solidFill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US" altLang="zh-CN" b="1" i="1" smtClean="0">
                            <a:solidFill>
                              <a:srgbClr val="CC00CC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zh-CN" altLang="en-US" b="1" dirty="0" smtClean="0">
                    <a:solidFill>
                      <a:srgbClr val="CC00CC"/>
                    </a:solidFill>
                  </a:rPr>
                  <a:t>，当且仅当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zh-CN" altLang="en-US" b="1" i="1" smtClean="0">
                            <a:solidFill>
                              <a:srgbClr val="CC00CC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1" i="1" smtClean="0">
                            <a:solidFill>
                              <a:srgbClr val="CC00CC"/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</m:num>
                      <m:den>
                        <m:sSub>
                          <m:sSubPr>
                            <m:ctrlPr>
                              <a:rPr lang="en-US" altLang="zh-CN" b="1" i="1" smtClean="0">
                                <a:solidFill>
                                  <a:srgbClr val="CC00C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solidFill>
                                  <a:srgbClr val="CC00CC"/>
                                </a:solidFill>
                                <a:latin typeface="Cambria Math" panose="02040503050406030204" pitchFamily="18" charset="0"/>
                              </a:rPr>
                              <m:t>𝑹</m:t>
                            </m:r>
                          </m:e>
                          <m:sub>
                            <m:r>
                              <a:rPr lang="en-US" altLang="zh-CN" b="1" i="1" smtClean="0">
                                <a:solidFill>
                                  <a:srgbClr val="CC00CC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den>
                    </m:f>
                    <m:r>
                      <a:rPr lang="en-US" altLang="zh-CN" b="1" i="1" smtClean="0">
                        <a:solidFill>
                          <a:srgbClr val="CC00CC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type m:val="lin"/>
                        <m:ctrlPr>
                          <a:rPr lang="zh-CN" altLang="en-US" b="1" i="1">
                            <a:solidFill>
                              <a:srgbClr val="CC00CC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1" i="1">
                            <a:solidFill>
                              <a:srgbClr val="CC00CC"/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</m:num>
                      <m:den>
                        <m:sSub>
                          <m:sSubPr>
                            <m:ctrlPr>
                              <a:rPr lang="en-US" altLang="zh-CN" b="1" i="1">
                                <a:solidFill>
                                  <a:srgbClr val="CC00C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>
                                <a:solidFill>
                                  <a:srgbClr val="CC00CC"/>
                                </a:solidFill>
                                <a:latin typeface="Cambria Math" panose="02040503050406030204" pitchFamily="18" charset="0"/>
                              </a:rPr>
                              <m:t>𝑹</m:t>
                            </m:r>
                          </m:e>
                          <m:sub>
                            <m:r>
                              <a:rPr lang="en-US" altLang="zh-CN" b="1" i="1" smtClean="0">
                                <a:solidFill>
                                  <a:srgbClr val="CC00CC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den>
                    </m:f>
                  </m:oMath>
                </a14:m>
                <a:r>
                  <a:rPr lang="zh-CN" altLang="en-US" b="1" dirty="0" smtClean="0"/>
                  <a:t>。</a:t>
                </a:r>
                <a:endParaRPr lang="zh-CN" altLang="en-US" b="1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37" t="-14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C87BA-7BB4-4FBB-8EE6-A30C0FB65631}" type="datetime1">
              <a:rPr lang="zh-CN" altLang="en-US" smtClean="0"/>
              <a:pPr/>
              <a:t>2020/11/9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0C485-3EAF-4318-915D-9216C2569B1B}" type="slidenum">
              <a:rPr lang="zh-CN" altLang="en-US" smtClean="0"/>
              <a:pPr/>
              <a:t>94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269728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Text Box 2"/>
          <p:cNvSpPr txBox="1">
            <a:spLocks noChangeArrowheads="1"/>
          </p:cNvSpPr>
          <p:nvPr/>
        </p:nvSpPr>
        <p:spPr bwMode="auto">
          <a:xfrm>
            <a:off x="898525" y="1544638"/>
            <a:ext cx="7489825" cy="1938992"/>
          </a:xfrm>
          <a:prstGeom prst="rect">
            <a:avLst/>
          </a:prstGeom>
          <a:noFill/>
          <a:ln w="28575" algn="ctr">
            <a:solidFill>
              <a:schemeClr val="hlink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SzPct val="85000"/>
              <a:defRPr/>
            </a:pPr>
            <a:r>
              <a:rPr kumimoji="1" lang="en-US" altLang="zh-CN" sz="2400" b="1" dirty="0" smtClean="0">
                <a:solidFill>
                  <a:srgbClr val="003300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	</a:t>
            </a:r>
            <a:r>
              <a:rPr kumimoji="1" lang="zh-CN" altLang="en-US" sz="2400" b="1" dirty="0" smtClean="0">
                <a:solidFill>
                  <a:srgbClr val="003300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学习要点：</a:t>
            </a:r>
          </a:p>
          <a:p>
            <a:pPr>
              <a:spcBef>
                <a:spcPct val="50000"/>
              </a:spcBef>
              <a:buSzPct val="85000"/>
              <a:defRPr/>
            </a:pPr>
            <a:r>
              <a:rPr kumimoji="1" lang="zh-CN" altLang="en-US" sz="2400" b="1" dirty="0" smtClean="0">
                <a:solidFill>
                  <a:srgbClr val="003300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	</a:t>
            </a:r>
            <a:r>
              <a:rPr kumimoji="1" lang="en-US" altLang="zh-CN" sz="2400" b="1" dirty="0" smtClean="0">
                <a:solidFill>
                  <a:srgbClr val="003300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1. </a:t>
            </a:r>
            <a:r>
              <a:rPr kumimoji="1" lang="zh-CN" altLang="en-US" sz="2400" b="1" dirty="0" smtClean="0">
                <a:solidFill>
                  <a:srgbClr val="003300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理解并掌握基本概念：等价关系，等价类，商集</a:t>
            </a:r>
            <a:endParaRPr kumimoji="1" lang="en-US" altLang="zh-CN" sz="2400" b="1" dirty="0">
              <a:solidFill>
                <a:srgbClr val="003300"/>
              </a:solidFill>
              <a:latin typeface="Times New Roman" panose="02020603050405020304" pitchFamily="18" charset="0"/>
              <a:ea typeface="华文细黑" panose="02010600040101010101" pitchFamily="2" charset="-122"/>
            </a:endParaRPr>
          </a:p>
          <a:p>
            <a:pPr>
              <a:spcBef>
                <a:spcPct val="50000"/>
              </a:spcBef>
              <a:buSzPct val="85000"/>
              <a:defRPr/>
            </a:pPr>
            <a:r>
              <a:rPr kumimoji="1" lang="en-US" altLang="zh-CN" sz="2400" b="1" dirty="0" smtClean="0">
                <a:solidFill>
                  <a:srgbClr val="003300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       </a:t>
            </a:r>
          </a:p>
        </p:txBody>
      </p:sp>
      <p:pic>
        <p:nvPicPr>
          <p:cNvPr id="60419" name="Picture 3" descr="52design_com_kr_05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950" y="908050"/>
            <a:ext cx="12192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420" name="灯片编号占位符 1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361AB0D9-82E6-4E3E-9DDC-5AE59A461BF1}" type="slidenum">
              <a:rPr lang="en-US" altLang="zh-CN" smtClean="0">
                <a:solidFill>
                  <a:srgbClr val="045C75"/>
                </a:solidFill>
              </a:rPr>
              <a:pPr/>
              <a:t>95</a:t>
            </a:fld>
            <a:endParaRPr lang="en-US" altLang="zh-CN" smtClean="0">
              <a:solidFill>
                <a:srgbClr val="045C7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4496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0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418" grpId="0" animBg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Text Box 2"/>
          <p:cNvSpPr txBox="1">
            <a:spLocks noChangeArrowheads="1"/>
          </p:cNvSpPr>
          <p:nvPr/>
        </p:nvSpPr>
        <p:spPr bwMode="auto">
          <a:xfrm>
            <a:off x="1325563" y="1544638"/>
            <a:ext cx="7026275" cy="2308324"/>
          </a:xfrm>
          <a:prstGeom prst="rect">
            <a:avLst/>
          </a:prstGeom>
          <a:noFill/>
          <a:ln w="28575" algn="ctr">
            <a:solidFill>
              <a:schemeClr val="hlink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SzPct val="85000"/>
              <a:defRPr/>
            </a:pPr>
            <a:r>
              <a:rPr kumimoji="1" lang="en-US" altLang="zh-CN" sz="2400" b="1" dirty="0" smtClean="0">
                <a:solidFill>
                  <a:srgbClr val="003300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	</a:t>
            </a:r>
            <a:r>
              <a:rPr kumimoji="1" lang="zh-CN" altLang="en-US" sz="3600" b="1" dirty="0" smtClean="0">
                <a:solidFill>
                  <a:srgbClr val="003300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作业：</a:t>
            </a:r>
            <a:endParaRPr kumimoji="1" lang="en-US" altLang="zh-CN" sz="3600" b="1" dirty="0" smtClean="0">
              <a:solidFill>
                <a:srgbClr val="003300"/>
              </a:solidFill>
              <a:latin typeface="Times New Roman" panose="02020603050405020304" pitchFamily="18" charset="0"/>
              <a:ea typeface="华文细黑" panose="02010600040101010101" pitchFamily="2" charset="-122"/>
            </a:endParaRPr>
          </a:p>
          <a:p>
            <a:pPr>
              <a:spcBef>
                <a:spcPct val="50000"/>
              </a:spcBef>
              <a:buSzPct val="85000"/>
              <a:defRPr/>
            </a:pPr>
            <a:r>
              <a:rPr kumimoji="1" lang="en-US" altLang="zh-CN" sz="3600" b="1" dirty="0" err="1" smtClean="0">
                <a:solidFill>
                  <a:srgbClr val="003300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P134</a:t>
            </a:r>
            <a:r>
              <a:rPr kumimoji="1" lang="en-US" altLang="zh-CN" sz="3600" b="1" dirty="0" smtClean="0">
                <a:solidFill>
                  <a:srgbClr val="00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细黑" panose="02010600040101010101" pitchFamily="2" charset="-122"/>
              </a:rPr>
              <a:t>:  3-10</a:t>
            </a:r>
            <a:r>
              <a:rPr kumimoji="1" lang="zh-CN" altLang="en-US" sz="3600" b="1" dirty="0" smtClean="0">
                <a:solidFill>
                  <a:srgbClr val="00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细黑" panose="02010600040101010101" pitchFamily="2" charset="-122"/>
              </a:rPr>
              <a:t>习题</a:t>
            </a:r>
            <a:endParaRPr kumimoji="1" lang="en-US" altLang="zh-CN" sz="3600" b="1" dirty="0" smtClean="0">
              <a:solidFill>
                <a:srgbClr val="0033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华文细黑" panose="02010600040101010101" pitchFamily="2" charset="-122"/>
            </a:endParaRPr>
          </a:p>
          <a:p>
            <a:pPr>
              <a:spcBef>
                <a:spcPct val="50000"/>
              </a:spcBef>
              <a:buSzPct val="85000"/>
              <a:defRPr/>
            </a:pPr>
            <a:r>
              <a:rPr kumimoji="1" lang="en-US" altLang="zh-CN" sz="3600" b="1" dirty="0" smtClean="0">
                <a:solidFill>
                  <a:srgbClr val="00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细黑" panose="02010600040101010101" pitchFamily="2" charset="-122"/>
              </a:rPr>
              <a:t>(1)</a:t>
            </a:r>
          </a:p>
        </p:txBody>
      </p:sp>
      <p:pic>
        <p:nvPicPr>
          <p:cNvPr id="61443" name="Picture 3" descr="52design_com_kr_05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908050"/>
            <a:ext cx="12192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44" name="灯片编号占位符 1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0F14F8AE-9276-4131-A536-34B1A9980463}" type="slidenum">
              <a:rPr lang="en-US" altLang="zh-CN" smtClean="0">
                <a:solidFill>
                  <a:srgbClr val="045C75"/>
                </a:solidFill>
              </a:rPr>
              <a:pPr/>
              <a:t>96</a:t>
            </a:fld>
            <a:endParaRPr lang="en-US" altLang="zh-CN" smtClean="0">
              <a:solidFill>
                <a:srgbClr val="045C7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7793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3-11 </a:t>
            </a:r>
            <a:r>
              <a:rPr lang="zh-CN" altLang="en-US" dirty="0" smtClean="0"/>
              <a:t>相容关系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251520" y="980729"/>
                <a:ext cx="8640960" cy="5740746"/>
              </a:xfrm>
            </p:spPr>
            <p:txBody>
              <a:bodyPr>
                <a:normAutofit/>
              </a:bodyPr>
              <a:lstStyle/>
              <a:p>
                <a:r>
                  <a:rPr lang="zh-CN" altLang="en-US" b="1" dirty="0" smtClean="0">
                    <a:solidFill>
                      <a:srgbClr val="0000CC"/>
                    </a:solidFill>
                  </a:rPr>
                  <a:t>定义</a:t>
                </a:r>
                <a:r>
                  <a:rPr lang="en-US" altLang="zh-CN" b="1" dirty="0" smtClean="0">
                    <a:solidFill>
                      <a:srgbClr val="0000CC"/>
                    </a:solidFill>
                  </a:rPr>
                  <a:t>3-11.1 </a:t>
                </a:r>
                <a:r>
                  <a:rPr lang="zh-CN" altLang="en-US" b="1" dirty="0" smtClean="0"/>
                  <a:t>给定集合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zh-CN" altLang="en-US" b="1" dirty="0" smtClean="0"/>
                  <a:t>上的关系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𝒓</m:t>
                    </m:r>
                  </m:oMath>
                </a14:m>
                <a:r>
                  <a:rPr lang="zh-CN" altLang="en-US" b="1" dirty="0" smtClean="0"/>
                  <a:t>，若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𝒓</m:t>
                    </m:r>
                  </m:oMath>
                </a14:m>
                <a:r>
                  <a:rPr lang="zh-CN" altLang="en-US" b="1" dirty="0" smtClean="0"/>
                  <a:t>是自反的，对称的，则称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𝒓</m:t>
                    </m:r>
                  </m:oMath>
                </a14:m>
                <a:r>
                  <a:rPr lang="zh-CN" altLang="en-US" b="1" dirty="0" smtClean="0"/>
                  <a:t>是</a:t>
                </a:r>
                <a:r>
                  <a:rPr lang="zh-CN" altLang="en-US" b="1" dirty="0" smtClean="0">
                    <a:solidFill>
                      <a:srgbClr val="CC00CC"/>
                    </a:solidFill>
                  </a:rPr>
                  <a:t>相容关系</a:t>
                </a:r>
                <a:r>
                  <a:rPr lang="zh-CN" altLang="en-US" b="1" dirty="0" smtClean="0"/>
                  <a:t>。</a:t>
                </a:r>
                <a:endParaRPr lang="en-US" altLang="zh-CN" b="1" dirty="0" smtClean="0"/>
              </a:p>
              <a:p>
                <a:r>
                  <a:rPr lang="zh-CN" altLang="en-US" b="1" dirty="0" smtClean="0">
                    <a:solidFill>
                      <a:srgbClr val="0000CC"/>
                    </a:solidFill>
                  </a:rPr>
                  <a:t>例：</a:t>
                </a:r>
                <a:r>
                  <a:rPr lang="zh-CN" altLang="en-US" b="1" dirty="0" smtClean="0"/>
                  <a:t>集合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={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𝒄𝒂𝒕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𝒕𝒆𝒂𝒄𝒉𝒆𝒓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𝒄𝒐𝒍𝒅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𝒅𝒆𝒔𝒌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𝒌𝒏𝒊𝒇𝒆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𝒃𝒚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zh-CN" altLang="en-US" b="1" dirty="0" smtClean="0"/>
                  <a:t>，定义关系：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={</m:t>
                    </m:r>
                    <m:d>
                      <m:dPr>
                        <m:begChr m:val="⟨"/>
                        <m:endChr m:val="⟩"/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𝑨</m:t>
                    </m:r>
                    <m:r>
                      <a:rPr lang="zh-CN" alt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且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  <m:r>
                      <a:rPr lang="zh-CN" alt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和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𝒚</m:t>
                    </m:r>
                    <m:r>
                      <a:rPr lang="zh-CN" alt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有</m:t>
                    </m:r>
                    <m:r>
                      <a:rPr lang="zh-CN" alt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相同</m:t>
                    </m:r>
                    <m:r>
                      <a:rPr lang="zh-CN" alt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的</m:t>
                    </m:r>
                    <m:r>
                      <a:rPr lang="zh-CN" alt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字母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zh-CN" altLang="en-US" b="1" dirty="0" smtClean="0"/>
                  <a:t>。显然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𝒓</m:t>
                    </m:r>
                  </m:oMath>
                </a14:m>
                <a:r>
                  <a:rPr lang="zh-CN" altLang="en-US" b="1" dirty="0" smtClean="0"/>
                  <a:t>是一个相容关系。</a:t>
                </a:r>
                <a:endParaRPr lang="en-US" altLang="zh-CN" b="1" dirty="0" smtClean="0"/>
              </a:p>
              <a:p>
                <a:r>
                  <a:rPr lang="zh-CN" altLang="en-US" b="1" dirty="0" smtClean="0"/>
                  <a:t>令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𝒄𝒂𝒕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𝒕𝒆𝒂𝒄𝒉𝒆𝒓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𝒄𝒐𝒍𝒅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𝟒</m:t>
                        </m:r>
                      </m:sub>
                    </m:sSub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𝒅𝒆𝒔𝒌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𝟓</m:t>
                        </m:r>
                      </m:sub>
                    </m:sSub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𝒌𝒏𝒊𝒇𝒆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𝟔</m:t>
                        </m:r>
                      </m:sub>
                    </m:sSub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𝒃𝒚</m:t>
                    </m:r>
                  </m:oMath>
                </a14:m>
                <a:endParaRPr lang="en-US" altLang="zh-CN" b="1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e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e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e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e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e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e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e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e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e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e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e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e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e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e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e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e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e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e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e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e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e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e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e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e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b="1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1520" y="980729"/>
                <a:ext cx="8640960" cy="5740746"/>
              </a:xfrm>
              <a:blipFill rotWithShape="0">
                <a:blip r:embed="rId2"/>
                <a:stretch>
                  <a:fillRect l="-917" t="-1168" r="-2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C87BA-7BB4-4FBB-8EE6-A30C0FB65631}" type="datetime1">
              <a:rPr lang="zh-CN" altLang="en-US" smtClean="0"/>
              <a:pPr/>
              <a:t>2020/11/9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0C485-3EAF-4318-915D-9216C2569B1B}" type="slidenum">
              <a:rPr lang="zh-CN" altLang="en-US" smtClean="0"/>
              <a:pPr/>
              <a:t>97</a:t>
            </a:fld>
            <a:endParaRPr lang="zh-CN" altLang="en-US"/>
          </a:p>
        </p:txBody>
      </p:sp>
      <p:cxnSp>
        <p:nvCxnSpPr>
          <p:cNvPr id="7" name="肘形连接符 6"/>
          <p:cNvCxnSpPr/>
          <p:nvPr/>
        </p:nvCxnSpPr>
        <p:spPr>
          <a:xfrm>
            <a:off x="3275856" y="4077072"/>
            <a:ext cx="864096" cy="360040"/>
          </a:xfrm>
          <a:prstGeom prst="bentConnector3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肘形连接符 10"/>
          <p:cNvCxnSpPr/>
          <p:nvPr/>
        </p:nvCxnSpPr>
        <p:spPr>
          <a:xfrm rot="16200000" flipH="1">
            <a:off x="4067944" y="4509120"/>
            <a:ext cx="648072" cy="504056"/>
          </a:xfrm>
          <a:prstGeom prst="bentConnector3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肘形连接符 11"/>
          <p:cNvCxnSpPr/>
          <p:nvPr/>
        </p:nvCxnSpPr>
        <p:spPr>
          <a:xfrm>
            <a:off x="4633112" y="5080783"/>
            <a:ext cx="864096" cy="360040"/>
          </a:xfrm>
          <a:prstGeom prst="bentConnector3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5493033" y="5440823"/>
            <a:ext cx="0" cy="27808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024531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3-11 </a:t>
            </a:r>
            <a:r>
              <a:rPr lang="zh-CN" altLang="en-US" dirty="0"/>
              <a:t>相容关系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C87BA-7BB4-4FBB-8EE6-A30C0FB65631}" type="datetime1">
              <a:rPr lang="zh-CN" altLang="en-US" smtClean="0"/>
              <a:pPr/>
              <a:t>2020/11/9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0C485-3EAF-4318-915D-9216C2569B1B}" type="slidenum">
              <a:rPr lang="zh-CN" altLang="en-US" smtClean="0"/>
              <a:pPr/>
              <a:t>98</a:t>
            </a:fld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683568" y="2492896"/>
            <a:ext cx="576064" cy="576064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CN" alt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83568" y="1916832"/>
            <a:ext cx="576064" cy="576064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CN" alt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81420" y="3645024"/>
            <a:ext cx="576064" cy="576064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CN" alt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681420" y="3068960"/>
            <a:ext cx="576064" cy="576064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CN" alt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81420" y="4214644"/>
            <a:ext cx="576064" cy="576064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CN" alt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257484" y="3075404"/>
            <a:ext cx="576064" cy="576064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CN" alt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257484" y="3645024"/>
            <a:ext cx="576064" cy="576064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CN" alt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257484" y="2489674"/>
            <a:ext cx="576064" cy="576064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CN" alt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257484" y="4224588"/>
            <a:ext cx="576064" cy="576064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CN" alt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831400" y="3068960"/>
            <a:ext cx="576064" cy="576064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CN" alt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831400" y="3646618"/>
            <a:ext cx="576064" cy="576064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CN" alt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1831400" y="4214644"/>
            <a:ext cx="576064" cy="576064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CN" alt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2405316" y="3645024"/>
            <a:ext cx="576064" cy="576064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CN" alt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2405316" y="4214644"/>
            <a:ext cx="576064" cy="576064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CN" alt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2989401" y="4214644"/>
            <a:ext cx="576064" cy="576064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CN" alt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4716016" y="3284984"/>
            <a:ext cx="216024" cy="21602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/>
          <p:cNvSpPr/>
          <p:nvPr/>
        </p:nvSpPr>
        <p:spPr>
          <a:xfrm>
            <a:off x="5580112" y="4296596"/>
            <a:ext cx="216024" cy="21602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/>
          <p:cNvSpPr/>
          <p:nvPr/>
        </p:nvSpPr>
        <p:spPr>
          <a:xfrm>
            <a:off x="6012160" y="2453670"/>
            <a:ext cx="216024" cy="21602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/>
        </p:nvSpPr>
        <p:spPr>
          <a:xfrm>
            <a:off x="7441357" y="2168860"/>
            <a:ext cx="216024" cy="21602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8388424" y="2873135"/>
            <a:ext cx="216024" cy="21602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/>
        </p:nvSpPr>
        <p:spPr>
          <a:xfrm>
            <a:off x="8388424" y="3825044"/>
            <a:ext cx="216024" cy="21602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8" name="直接连接符 27"/>
          <p:cNvCxnSpPr>
            <a:stCxn id="21" idx="7"/>
            <a:endCxn id="23" idx="3"/>
          </p:cNvCxnSpPr>
          <p:nvPr/>
        </p:nvCxnSpPr>
        <p:spPr>
          <a:xfrm flipV="1">
            <a:off x="4900404" y="2638058"/>
            <a:ext cx="1143392" cy="67856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>
            <a:stCxn id="21" idx="5"/>
            <a:endCxn id="22" idx="1"/>
          </p:cNvCxnSpPr>
          <p:nvPr/>
        </p:nvCxnSpPr>
        <p:spPr>
          <a:xfrm>
            <a:off x="4900404" y="3469372"/>
            <a:ext cx="711344" cy="85886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>
            <a:stCxn id="21" idx="6"/>
            <a:endCxn id="25" idx="2"/>
          </p:cNvCxnSpPr>
          <p:nvPr/>
        </p:nvCxnSpPr>
        <p:spPr>
          <a:xfrm flipV="1">
            <a:off x="4932040" y="2981147"/>
            <a:ext cx="3456384" cy="4118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>
            <a:stCxn id="21" idx="6"/>
            <a:endCxn id="26" idx="2"/>
          </p:cNvCxnSpPr>
          <p:nvPr/>
        </p:nvCxnSpPr>
        <p:spPr>
          <a:xfrm>
            <a:off x="4932040" y="3392996"/>
            <a:ext cx="3456384" cy="54006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/>
          <p:cNvCxnSpPr>
            <a:stCxn id="22" idx="6"/>
            <a:endCxn id="26" idx="3"/>
          </p:cNvCxnSpPr>
          <p:nvPr/>
        </p:nvCxnSpPr>
        <p:spPr>
          <a:xfrm flipV="1">
            <a:off x="5796136" y="4009432"/>
            <a:ext cx="2623924" cy="3951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>
            <a:stCxn id="25" idx="4"/>
            <a:endCxn id="26" idx="0"/>
          </p:cNvCxnSpPr>
          <p:nvPr/>
        </p:nvCxnSpPr>
        <p:spPr>
          <a:xfrm>
            <a:off x="8496436" y="3089159"/>
            <a:ext cx="0" cy="73588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本框 40"/>
              <p:cNvSpPr txBox="1"/>
              <p:nvPr/>
            </p:nvSpPr>
            <p:spPr>
              <a:xfrm>
                <a:off x="4283968" y="2561682"/>
                <a:ext cx="64807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1" name="文本框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3968" y="2561682"/>
                <a:ext cx="648072" cy="369332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本框 41"/>
              <p:cNvSpPr txBox="1"/>
              <p:nvPr/>
            </p:nvSpPr>
            <p:spPr>
              <a:xfrm>
                <a:off x="5580112" y="1868279"/>
                <a:ext cx="64807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2" name="文本框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0112" y="1868279"/>
                <a:ext cx="648072" cy="36933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本框 42"/>
              <p:cNvSpPr txBox="1"/>
              <p:nvPr/>
            </p:nvSpPr>
            <p:spPr>
              <a:xfrm>
                <a:off x="7295964" y="1745522"/>
                <a:ext cx="64807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3" name="文本框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5964" y="1745522"/>
                <a:ext cx="648072" cy="36933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文本框 43"/>
              <p:cNvSpPr txBox="1"/>
              <p:nvPr/>
            </p:nvSpPr>
            <p:spPr>
              <a:xfrm>
                <a:off x="8248776" y="2348077"/>
                <a:ext cx="64807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4" name="文本框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8776" y="2348077"/>
                <a:ext cx="648072" cy="36933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文本框 44"/>
              <p:cNvSpPr txBox="1"/>
              <p:nvPr/>
            </p:nvSpPr>
            <p:spPr>
              <a:xfrm>
                <a:off x="8246472" y="4089282"/>
                <a:ext cx="64807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5" name="文本框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6472" y="4089282"/>
                <a:ext cx="648072" cy="36933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本框 45"/>
              <p:cNvSpPr txBox="1"/>
              <p:nvPr/>
            </p:nvSpPr>
            <p:spPr>
              <a:xfrm>
                <a:off x="5472100" y="4597984"/>
                <a:ext cx="64807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6" name="文本框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2100" y="4597984"/>
                <a:ext cx="648072" cy="369332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矩形 2"/>
          <p:cNvSpPr/>
          <p:nvPr/>
        </p:nvSpPr>
        <p:spPr>
          <a:xfrm>
            <a:off x="1039748" y="5217110"/>
            <a:ext cx="745668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200" b="1" dirty="0" smtClean="0">
                <a:solidFill>
                  <a:srgbClr val="CC00CC"/>
                </a:solidFill>
              </a:rPr>
              <a:t>以后为了简化图形，相容关系图不画自回路，用单线代替回弧线。</a:t>
            </a:r>
            <a:endParaRPr lang="zh-CN" altLang="en-US" sz="2200" dirty="0">
              <a:solidFill>
                <a:srgbClr val="CC00CC"/>
              </a:solidFill>
            </a:endParaRPr>
          </a:p>
        </p:txBody>
      </p:sp>
      <p:cxnSp>
        <p:nvCxnSpPr>
          <p:cNvPr id="39" name="直接连接符 38"/>
          <p:cNvCxnSpPr>
            <a:stCxn id="22" idx="0"/>
          </p:cNvCxnSpPr>
          <p:nvPr/>
        </p:nvCxnSpPr>
        <p:spPr>
          <a:xfrm flipV="1">
            <a:off x="5688124" y="2660428"/>
            <a:ext cx="381906" cy="16361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341686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3-11 </a:t>
            </a:r>
            <a:r>
              <a:rPr lang="zh-CN" altLang="en-US" dirty="0"/>
              <a:t>相容关系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67544" y="1124744"/>
                <a:ext cx="8229600" cy="5112568"/>
              </a:xfrm>
            </p:spPr>
            <p:txBody>
              <a:bodyPr>
                <a:normAutofit/>
              </a:bodyPr>
              <a:lstStyle/>
              <a:p>
                <a:r>
                  <a:rPr lang="zh-CN" altLang="en-US" b="1" dirty="0" smtClean="0">
                    <a:solidFill>
                      <a:srgbClr val="0000CC"/>
                    </a:solidFill>
                  </a:rPr>
                  <a:t>定义</a:t>
                </a:r>
                <a:r>
                  <a:rPr lang="en-US" altLang="zh-CN" b="1" dirty="0" smtClean="0">
                    <a:solidFill>
                      <a:srgbClr val="0000CC"/>
                    </a:solidFill>
                  </a:rPr>
                  <a:t>3-11.2 </a:t>
                </a:r>
                <a:r>
                  <a:rPr lang="zh-CN" altLang="en-US" b="1" dirty="0" smtClean="0"/>
                  <a:t>设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𝒓</m:t>
                    </m:r>
                  </m:oMath>
                </a14:m>
                <a:r>
                  <a:rPr lang="zh-CN" altLang="en-US" b="1" dirty="0" smtClean="0"/>
                  <a:t>是集合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zh-CN" altLang="en-US" b="1" dirty="0" smtClean="0"/>
                  <a:t>上的相容关系，若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𝑪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⊆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zh-CN" altLang="en-US" b="1" dirty="0" smtClean="0"/>
                  <a:t>，如果对于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𝑪</m:t>
                    </m:r>
                  </m:oMath>
                </a14:m>
                <a:r>
                  <a:rPr lang="zh-CN" altLang="en-US" b="1" dirty="0" smtClean="0"/>
                  <a:t>中任意两个元素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zh-CN" altLang="en-US" b="1" dirty="0" smtClean="0"/>
                  <a:t>有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𝒓</m:t>
                    </m:r>
                    <m:sSub>
                      <m:sSub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zh-CN" altLang="en-US" b="1" dirty="0" smtClean="0"/>
                  <a:t>，称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𝑪</m:t>
                    </m:r>
                  </m:oMath>
                </a14:m>
                <a:r>
                  <a:rPr lang="zh-CN" altLang="en-US" b="1" dirty="0" smtClean="0"/>
                  <a:t>是由</a:t>
                </a:r>
                <a:r>
                  <a:rPr lang="zh-CN" altLang="en-US" b="1" dirty="0" smtClean="0">
                    <a:solidFill>
                      <a:srgbClr val="CC00CC"/>
                    </a:solidFill>
                  </a:rPr>
                  <a:t>相容关系</a:t>
                </a:r>
                <a14:m>
                  <m:oMath xmlns:m="http://schemas.openxmlformats.org/officeDocument/2006/math">
                    <m:r>
                      <a:rPr lang="en-US" altLang="zh-CN" b="1" i="1">
                        <a:solidFill>
                          <a:srgbClr val="CC00CC"/>
                        </a:solidFill>
                        <a:latin typeface="Cambria Math" panose="02040503050406030204" pitchFamily="18" charset="0"/>
                      </a:rPr>
                      <m:t>𝒓</m:t>
                    </m:r>
                  </m:oMath>
                </a14:m>
                <a:r>
                  <a:rPr lang="zh-CN" altLang="en-US" b="1" dirty="0" smtClean="0">
                    <a:solidFill>
                      <a:srgbClr val="CC00CC"/>
                    </a:solidFill>
                  </a:rPr>
                  <a:t>产生的相容类</a:t>
                </a:r>
                <a:r>
                  <a:rPr lang="zh-CN" altLang="en-US" b="1" dirty="0" smtClean="0"/>
                  <a:t>。</a:t>
                </a:r>
                <a:endParaRPr lang="en-US" altLang="zh-CN" b="1" dirty="0" smtClean="0"/>
              </a:p>
              <a:p>
                <a:r>
                  <a:rPr lang="zh-CN" altLang="en-US" b="1" dirty="0" smtClean="0"/>
                  <a:t>例：上例中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begChr m:val="{"/>
                        <m:endChr m:val="}"/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</m:e>
                    </m:d>
                    <m:r>
                      <a:rPr lang="en-US" altLang="zh-CN" b="1" i="1"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begChr m:val="{"/>
                        <m:endChr m:val="}"/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</m:e>
                    </m:d>
                    <m:r>
                      <a:rPr lang="en-US" altLang="zh-CN" b="1" i="1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begChr m:val="{"/>
                        <m:endChr m:val="}"/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𝟔</m:t>
                            </m:r>
                          </m:sub>
                        </m:sSub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,{</m:t>
                    </m:r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𝟒</m:t>
                        </m:r>
                      </m:sub>
                    </m:sSub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𝟓</m:t>
                        </m:r>
                      </m:sub>
                    </m:sSub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zh-CN" altLang="en-US" b="1" dirty="0" smtClean="0"/>
                  <a:t>都是关系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𝒓</m:t>
                    </m:r>
                  </m:oMath>
                </a14:m>
                <a:r>
                  <a:rPr lang="zh-CN" altLang="en-US" b="1" dirty="0" smtClean="0"/>
                  <a:t>产生的相容类。</a:t>
                </a:r>
                <a:endParaRPr lang="en-US" altLang="zh-CN" b="1" dirty="0" smtClean="0"/>
              </a:p>
              <a:p>
                <a:r>
                  <a:rPr lang="zh-CN" altLang="en-US" b="1" dirty="0" smtClean="0">
                    <a:solidFill>
                      <a:srgbClr val="0000CC"/>
                    </a:solidFill>
                  </a:rPr>
                  <a:t>定义</a:t>
                </a:r>
                <a:r>
                  <a:rPr lang="en-US" altLang="zh-CN" b="1" dirty="0" smtClean="0">
                    <a:solidFill>
                      <a:srgbClr val="0000CC"/>
                    </a:solidFill>
                  </a:rPr>
                  <a:t>3-11.3 </a:t>
                </a:r>
                <a:r>
                  <a:rPr lang="zh-CN" altLang="en-US" b="1" dirty="0" smtClean="0"/>
                  <a:t>设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𝒓</m:t>
                    </m:r>
                  </m:oMath>
                </a14:m>
                <a:r>
                  <a:rPr lang="zh-CN" altLang="en-US" b="1" dirty="0"/>
                  <a:t>是集合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zh-CN" altLang="en-US" b="1" dirty="0"/>
                  <a:t>上的相容关系</a:t>
                </a:r>
                <a:r>
                  <a:rPr lang="zh-CN" altLang="en-US" b="1" dirty="0" smtClean="0"/>
                  <a:t>，不能真包含在任何其他相容类中的相容类，称作</a:t>
                </a:r>
                <a:r>
                  <a:rPr lang="zh-CN" altLang="en-US" b="1" dirty="0" smtClean="0">
                    <a:solidFill>
                      <a:srgbClr val="CC00CC"/>
                    </a:solidFill>
                  </a:rPr>
                  <a:t>最大相容类。记作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solidFill>
                              <a:srgbClr val="CC00CC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solidFill>
                              <a:srgbClr val="CC00CC"/>
                            </a:solidFill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b>
                        <m:r>
                          <a:rPr lang="en-US" altLang="zh-CN" b="1" i="1" smtClean="0">
                            <a:solidFill>
                              <a:srgbClr val="CC00CC"/>
                            </a:solidFill>
                            <a:latin typeface="Cambria Math" panose="02040503050406030204" pitchFamily="18" charset="0"/>
                          </a:rPr>
                          <m:t>𝒓</m:t>
                        </m:r>
                      </m:sub>
                    </m:sSub>
                  </m:oMath>
                </a14:m>
                <a:r>
                  <a:rPr lang="zh-CN" altLang="en-US" b="1" dirty="0" smtClean="0"/>
                  <a:t>。</a:t>
                </a:r>
                <a:endParaRPr lang="en-US" altLang="zh-CN" b="1" dirty="0" smtClean="0"/>
              </a:p>
              <a:p>
                <a:r>
                  <a:rPr lang="zh-CN" altLang="en-US" b="1" dirty="0" smtClean="0">
                    <a:solidFill>
                      <a:srgbClr val="CC0099"/>
                    </a:solidFill>
                  </a:rPr>
                  <a:t>注</a:t>
                </a:r>
                <a:r>
                  <a:rPr lang="en-US" altLang="zh-CN" b="1" dirty="0" smtClean="0">
                    <a:solidFill>
                      <a:srgbClr val="CC0099"/>
                    </a:solidFill>
                  </a:rPr>
                  <a:t>1</a:t>
                </a:r>
                <a:r>
                  <a:rPr lang="zh-CN" altLang="en-US" b="1" dirty="0" smtClean="0">
                    <a:solidFill>
                      <a:srgbClr val="CC0099"/>
                    </a:solidFill>
                  </a:rPr>
                  <a:t>：</a:t>
                </a:r>
                <a:r>
                  <a:rPr lang="zh-CN" altLang="en-US" b="1" dirty="0" smtClean="0"/>
                  <a:t>若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𝒓</m:t>
                        </m:r>
                      </m:sub>
                    </m:sSub>
                  </m:oMath>
                </a14:m>
                <a:r>
                  <a:rPr lang="zh-CN" altLang="en-US" b="1" dirty="0" smtClean="0"/>
                  <a:t>为最大相容类，显然它是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zh-CN" altLang="en-US" b="1" dirty="0" smtClean="0"/>
                  <a:t>的子集，对于任意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𝑪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𝒓</m:t>
                        </m:r>
                      </m:sub>
                    </m:sSub>
                  </m:oMath>
                </a14:m>
                <a:r>
                  <a:rPr lang="zh-CN" altLang="en-US" b="1" dirty="0" smtClean="0"/>
                  <a:t>，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zh-CN" altLang="en-US" b="1" dirty="0" smtClean="0"/>
                  <a:t>必与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𝑪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𝒓</m:t>
                        </m:r>
                      </m:sub>
                    </m:sSub>
                  </m:oMath>
                </a14:m>
                <a:r>
                  <a:rPr lang="zh-CN" altLang="en-US" b="1" dirty="0" smtClean="0"/>
                  <a:t>中所有元素有相容关系。而在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𝒓</m:t>
                        </m:r>
                      </m:sub>
                    </m:sSub>
                  </m:oMath>
                </a14:m>
                <a:r>
                  <a:rPr lang="zh-CN" altLang="en-US" b="1" dirty="0" smtClean="0"/>
                  <a:t>中没有任何元素与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𝒓</m:t>
                        </m:r>
                      </m:sub>
                    </m:sSub>
                  </m:oMath>
                </a14:m>
                <a:r>
                  <a:rPr lang="zh-CN" altLang="en-US" b="1" dirty="0" smtClean="0"/>
                  <a:t>所有元素有相容关系。</a:t>
                </a:r>
                <a:endParaRPr lang="en-US" altLang="zh-CN" b="1" dirty="0" smtClean="0"/>
              </a:p>
              <a:p>
                <a:r>
                  <a:rPr lang="zh-CN" altLang="en-US" b="1" dirty="0" smtClean="0">
                    <a:solidFill>
                      <a:srgbClr val="CC0099"/>
                    </a:solidFill>
                  </a:rPr>
                  <a:t>注</a:t>
                </a:r>
                <a:r>
                  <a:rPr lang="en-US" altLang="zh-CN" b="1" dirty="0" smtClean="0">
                    <a:solidFill>
                      <a:srgbClr val="CC0099"/>
                    </a:solidFill>
                  </a:rPr>
                  <a:t>2</a:t>
                </a:r>
                <a:r>
                  <a:rPr lang="zh-CN" altLang="en-US" b="1" dirty="0" smtClean="0">
                    <a:solidFill>
                      <a:srgbClr val="CC0099"/>
                    </a:solidFill>
                  </a:rPr>
                  <a:t>：</a:t>
                </a:r>
                <a:r>
                  <a:rPr lang="zh-CN" altLang="en-US" b="1" dirty="0" smtClean="0">
                    <a:solidFill>
                      <a:srgbClr val="0000CC"/>
                    </a:solidFill>
                  </a:rPr>
                  <a:t>最大完全多边形、孤立点、不是完全多边形边的两个节点连线均是最大相容类</a:t>
                </a:r>
                <a:r>
                  <a:rPr lang="zh-CN" altLang="en-US" b="1" dirty="0" smtClean="0"/>
                  <a:t>。</a:t>
                </a:r>
                <a:endParaRPr lang="zh-CN" altLang="en-US" b="1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7544" y="1124744"/>
                <a:ext cx="8229600" cy="5112568"/>
              </a:xfrm>
              <a:blipFill rotWithShape="0">
                <a:blip r:embed="rId2"/>
                <a:stretch>
                  <a:fillRect l="-1037" t="-13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C87BA-7BB4-4FBB-8EE6-A30C0FB65631}" type="datetime1">
              <a:rPr lang="zh-CN" altLang="en-US" smtClean="0"/>
              <a:pPr/>
              <a:t>2020/11/9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0C485-3EAF-4318-915D-9216C2569B1B}" type="slidenum">
              <a:rPr lang="zh-CN" altLang="en-US" smtClean="0"/>
              <a:pPr/>
              <a:t>99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99862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7283</TotalTime>
  <Words>20360</Words>
  <Application>Microsoft Office PowerPoint</Application>
  <PresentationFormat>全屏显示(4:3)</PresentationFormat>
  <Paragraphs>1051</Paragraphs>
  <Slides>117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117</vt:i4>
      </vt:variant>
    </vt:vector>
  </HeadingPairs>
  <TitlesOfParts>
    <vt:vector size="125" baseType="lpstr">
      <vt:lpstr>华文细黑</vt:lpstr>
      <vt:lpstr>楷体</vt:lpstr>
      <vt:lpstr>宋体</vt:lpstr>
      <vt:lpstr>Arial</vt:lpstr>
      <vt:lpstr>Calibri</vt:lpstr>
      <vt:lpstr>Cambria Math</vt:lpstr>
      <vt:lpstr>Times New Roman</vt:lpstr>
      <vt:lpstr>Office Theme</vt:lpstr>
      <vt:lpstr>第三章 集合与关系</vt:lpstr>
      <vt:lpstr>第三章 集合与关系</vt:lpstr>
      <vt:lpstr>3-1 集合的概念和表示法</vt:lpstr>
      <vt:lpstr>3-1 集合的概念和表示法</vt:lpstr>
      <vt:lpstr>3-1 集合的概念和表示法</vt:lpstr>
      <vt:lpstr>3-1 集合的概念和表示法</vt:lpstr>
      <vt:lpstr>3-1 集合的概念和表示法</vt:lpstr>
      <vt:lpstr>3-1 集合的概念和表示法</vt:lpstr>
      <vt:lpstr>PowerPoint 演示文稿</vt:lpstr>
      <vt:lpstr>PowerPoint 演示文稿</vt:lpstr>
      <vt:lpstr>3-2 集合的运算</vt:lpstr>
      <vt:lpstr>3-2 集合的运算</vt:lpstr>
      <vt:lpstr>3-2 集合的运算</vt:lpstr>
      <vt:lpstr>3-2 集合的运算</vt:lpstr>
      <vt:lpstr>3-2 集合的运算</vt:lpstr>
      <vt:lpstr>3-2 集合的运算</vt:lpstr>
      <vt:lpstr>3-2 集合的运算</vt:lpstr>
      <vt:lpstr>3-2 集合的运算</vt:lpstr>
      <vt:lpstr>3-2 集合的运算</vt:lpstr>
      <vt:lpstr>PowerPoint 演示文稿</vt:lpstr>
      <vt:lpstr>PowerPoint 演示文稿</vt:lpstr>
      <vt:lpstr>3-4 序偶与笛卡尔积</vt:lpstr>
      <vt:lpstr>3-4 序偶与笛卡尔积</vt:lpstr>
      <vt:lpstr>3-4 序偶与笛卡尔积</vt:lpstr>
      <vt:lpstr>3-4 序偶与笛卡尔积</vt:lpstr>
      <vt:lpstr>3-4 序偶与笛卡尔积</vt:lpstr>
      <vt:lpstr>3-4 序偶与笛卡尔积</vt:lpstr>
      <vt:lpstr>3-4 序偶与笛卡尔积</vt:lpstr>
      <vt:lpstr>PowerPoint 演示文稿</vt:lpstr>
      <vt:lpstr>PowerPoint 演示文稿</vt:lpstr>
      <vt:lpstr>3-5 关系及其表示</vt:lpstr>
      <vt:lpstr>3-5 关系及其表示</vt:lpstr>
      <vt:lpstr>3-5 关系及其表示</vt:lpstr>
      <vt:lpstr>3-5 关系及其表示</vt:lpstr>
      <vt:lpstr>3-5 关系及其表示</vt:lpstr>
      <vt:lpstr>3-5 关系及其表示</vt:lpstr>
      <vt:lpstr>3-5 关系及其表示</vt:lpstr>
      <vt:lpstr>3-5 关系及其表示</vt:lpstr>
      <vt:lpstr>3-5 关系及其表示</vt:lpstr>
      <vt:lpstr>3-5 关系及其表示</vt:lpstr>
      <vt:lpstr>PowerPoint 演示文稿</vt:lpstr>
      <vt:lpstr>PowerPoint 演示文稿</vt:lpstr>
      <vt:lpstr>3-6 关系的性质</vt:lpstr>
      <vt:lpstr>3-6 关系的性质</vt:lpstr>
      <vt:lpstr>3-6 关系的性质</vt:lpstr>
      <vt:lpstr>3-6 关系的性质</vt:lpstr>
      <vt:lpstr>3-6 关系的性质</vt:lpstr>
      <vt:lpstr>3-6 关系的性质</vt:lpstr>
      <vt:lpstr>PowerPoint 演示文稿</vt:lpstr>
      <vt:lpstr>PowerPoint 演示文稿</vt:lpstr>
      <vt:lpstr>3-7 复合关系和逆关系</vt:lpstr>
      <vt:lpstr>3-7 复合关系和逆关系</vt:lpstr>
      <vt:lpstr>3-7 复合关系和逆关系</vt:lpstr>
      <vt:lpstr>3-7 复合关系和逆关系</vt:lpstr>
      <vt:lpstr>3-7 复合关系和逆关系</vt:lpstr>
      <vt:lpstr>3-7 复合关系和逆关系</vt:lpstr>
      <vt:lpstr>3-7 复合关系和逆关系</vt:lpstr>
      <vt:lpstr>3-7 复合关系和逆关系</vt:lpstr>
      <vt:lpstr>3-7 复合关系和逆关系</vt:lpstr>
      <vt:lpstr>3-7 复合关系和逆关系</vt:lpstr>
      <vt:lpstr>3-7 复合关系和逆关系</vt:lpstr>
      <vt:lpstr>3-7 复合关系和逆关系</vt:lpstr>
      <vt:lpstr>3-7 复合关系和逆关系</vt:lpstr>
      <vt:lpstr>PowerPoint 演示文稿</vt:lpstr>
      <vt:lpstr>PowerPoint 演示文稿</vt:lpstr>
      <vt:lpstr>3-8 关系的闭包运算</vt:lpstr>
      <vt:lpstr>3-8 关系的闭包运算</vt:lpstr>
      <vt:lpstr>3-8 关系的闭包运算</vt:lpstr>
      <vt:lpstr>3-8 关系的闭包运算</vt:lpstr>
      <vt:lpstr>3-8 关系的闭包运算</vt:lpstr>
      <vt:lpstr>3-8 关系的闭包运算</vt:lpstr>
      <vt:lpstr>3-8 关系的闭包运算</vt:lpstr>
      <vt:lpstr>3-8 关系的闭包运算</vt:lpstr>
      <vt:lpstr>3-8 关系的闭包运算</vt:lpstr>
      <vt:lpstr>3-8 关系的闭包运算</vt:lpstr>
      <vt:lpstr>3-8 关系的闭包运算</vt:lpstr>
      <vt:lpstr>3-8 关系的闭包运算</vt:lpstr>
      <vt:lpstr>3-8 关系的闭包运算</vt:lpstr>
      <vt:lpstr>3-8 关系的闭包运算</vt:lpstr>
      <vt:lpstr>3-8 关系的闭包运算</vt:lpstr>
      <vt:lpstr>3-8 关系的闭包运算</vt:lpstr>
      <vt:lpstr>3-8 关系的闭包运算</vt:lpstr>
      <vt:lpstr>PowerPoint 演示文稿</vt:lpstr>
      <vt:lpstr>PowerPoint 演示文稿</vt:lpstr>
      <vt:lpstr>3-9 集合的划分和覆盖</vt:lpstr>
      <vt:lpstr>3-9 集合的划分和覆盖</vt:lpstr>
      <vt:lpstr>3-9 集合的划分和覆盖</vt:lpstr>
      <vt:lpstr>PowerPoint 演示文稿</vt:lpstr>
      <vt:lpstr>PowerPoint 演示文稿</vt:lpstr>
      <vt:lpstr>3-10 等价关系与等价类</vt:lpstr>
      <vt:lpstr>3-10 等价关系与等价类</vt:lpstr>
      <vt:lpstr>3-10 等价关系与等价类</vt:lpstr>
      <vt:lpstr>3-10 等价关系与等价类</vt:lpstr>
      <vt:lpstr>3-10 等价关系与等价类</vt:lpstr>
      <vt:lpstr>PowerPoint 演示文稿</vt:lpstr>
      <vt:lpstr>PowerPoint 演示文稿</vt:lpstr>
      <vt:lpstr>3-11 相容关系</vt:lpstr>
      <vt:lpstr>3-11 相容关系</vt:lpstr>
      <vt:lpstr>3-11 相容关系</vt:lpstr>
      <vt:lpstr>3-11 相容关系</vt:lpstr>
      <vt:lpstr>3-11 相容关系</vt:lpstr>
      <vt:lpstr>3-11 相容关系</vt:lpstr>
      <vt:lpstr>PowerPoint 演示文稿</vt:lpstr>
      <vt:lpstr>PowerPoint 演示文稿</vt:lpstr>
      <vt:lpstr>3-12 序关系</vt:lpstr>
      <vt:lpstr>3-12 序关系</vt:lpstr>
      <vt:lpstr>3-12 序关系</vt:lpstr>
      <vt:lpstr>3-12 序关系</vt:lpstr>
      <vt:lpstr>3-12 序关系</vt:lpstr>
      <vt:lpstr>3-12 序关系</vt:lpstr>
      <vt:lpstr>3-12 序关系</vt:lpstr>
      <vt:lpstr>3-12 序关系</vt:lpstr>
      <vt:lpstr>3-12 序关系</vt:lpstr>
      <vt:lpstr>3-12 序关系</vt:lpstr>
      <vt:lpstr>3-12 序关系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Internet Security</dc:title>
  <dc:creator>liuya</dc:creator>
  <cp:lastModifiedBy>Song Yan</cp:lastModifiedBy>
  <cp:revision>442</cp:revision>
  <dcterms:created xsi:type="dcterms:W3CDTF">2013-11-20T08:36:49Z</dcterms:created>
  <dcterms:modified xsi:type="dcterms:W3CDTF">2020-11-09T15:35:15Z</dcterms:modified>
</cp:coreProperties>
</file>